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1" r:id="rId3"/>
  </p:sldMasterIdLst>
  <p:notesMasterIdLst>
    <p:notesMasterId r:id="rId21"/>
  </p:notesMasterIdLst>
  <p:sldIdLst>
    <p:sldId id="256" r:id="rId4"/>
    <p:sldId id="257" r:id="rId5"/>
    <p:sldId id="258" r:id="rId6"/>
    <p:sldId id="281" r:id="rId7"/>
    <p:sldId id="265" r:id="rId8"/>
    <p:sldId id="266" r:id="rId9"/>
    <p:sldId id="270" r:id="rId10"/>
    <p:sldId id="271" r:id="rId11"/>
    <p:sldId id="272" r:id="rId12"/>
    <p:sldId id="273" r:id="rId13"/>
    <p:sldId id="274" r:id="rId14"/>
    <p:sldId id="275" r:id="rId15"/>
    <p:sldId id="276" r:id="rId16"/>
    <p:sldId id="277" r:id="rId17"/>
    <p:sldId id="282" r:id="rId18"/>
    <p:sldId id="279" r:id="rId19"/>
    <p:sldId id="280" r:id="rId20"/>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44D4"/>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0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9EE67-A1D6-4A67-BD0E-5F18A17F30DD}" type="doc">
      <dgm:prSet loTypeId="urn:microsoft.com/office/officeart/2005/8/layout/matrix3" loCatId="matrix" qsTypeId="urn:microsoft.com/office/officeart/2005/8/quickstyle/simple5" qsCatId="simple" csTypeId="urn:microsoft.com/office/officeart/2005/8/colors/accent4_1" csCatId="accent4" phldr="1"/>
      <dgm:spPr/>
      <dgm:t>
        <a:bodyPr/>
        <a:lstStyle/>
        <a:p>
          <a:endParaRPr lang="fr-FR"/>
        </a:p>
      </dgm:t>
    </dgm:pt>
    <dgm:pt modelId="{D46BEC9F-3B18-4342-A9F4-7CE6D6D1E790}">
      <dgm:prSet phldrT="[Texte]" custT="1"/>
      <dgm:spPr/>
      <dgm:t>
        <a:bodyPr/>
        <a:lstStyle/>
        <a:p>
          <a:r>
            <a:rPr lang="fr-FR" sz="1000" dirty="0" smtClean="0"/>
            <a:t>Solutions d’</a:t>
          </a:r>
          <a:r>
            <a:rPr lang="fr-FR" sz="1000" dirty="0" err="1" smtClean="0"/>
            <a:t>Epargne</a:t>
          </a:r>
          <a:endParaRPr lang="fr-FR" sz="1000" dirty="0"/>
        </a:p>
      </dgm:t>
    </dgm:pt>
    <dgm:pt modelId="{60F12DF7-AC95-40D4-BED2-62E10B33381B}" type="parTrans" cxnId="{38B3A04D-6C3C-45CB-AE40-01365FFC93E1}">
      <dgm:prSet/>
      <dgm:spPr/>
      <dgm:t>
        <a:bodyPr/>
        <a:lstStyle/>
        <a:p>
          <a:endParaRPr lang="fr-FR"/>
        </a:p>
      </dgm:t>
    </dgm:pt>
    <dgm:pt modelId="{0F2A7A22-8788-43AD-89B1-E16911BDAA21}" type="sibTrans" cxnId="{38B3A04D-6C3C-45CB-AE40-01365FFC93E1}">
      <dgm:prSet/>
      <dgm:spPr/>
      <dgm:t>
        <a:bodyPr/>
        <a:lstStyle/>
        <a:p>
          <a:endParaRPr lang="fr-FR"/>
        </a:p>
      </dgm:t>
    </dgm:pt>
    <dgm:pt modelId="{C908E57E-BBCE-428E-AD16-B3582391020E}">
      <dgm:prSet phldrT="[Texte]" custT="1"/>
      <dgm:spPr/>
      <dgm:t>
        <a:bodyPr/>
        <a:lstStyle/>
        <a:p>
          <a:r>
            <a:rPr lang="fr-FR" sz="1000" dirty="0" smtClean="0"/>
            <a:t>Solutions d’Assurance</a:t>
          </a:r>
          <a:endParaRPr lang="fr-FR" sz="800" dirty="0"/>
        </a:p>
      </dgm:t>
    </dgm:pt>
    <dgm:pt modelId="{269FA0E3-712A-441D-9886-FB687081858A}" type="parTrans" cxnId="{33C14EDD-7269-471B-A1B8-57C89514E622}">
      <dgm:prSet/>
      <dgm:spPr/>
      <dgm:t>
        <a:bodyPr/>
        <a:lstStyle/>
        <a:p>
          <a:endParaRPr lang="fr-FR"/>
        </a:p>
      </dgm:t>
    </dgm:pt>
    <dgm:pt modelId="{FC2D20AA-3ECB-495F-B773-27B63DDEE3BF}" type="sibTrans" cxnId="{33C14EDD-7269-471B-A1B8-57C89514E622}">
      <dgm:prSet/>
      <dgm:spPr/>
      <dgm:t>
        <a:bodyPr/>
        <a:lstStyle/>
        <a:p>
          <a:endParaRPr lang="fr-FR"/>
        </a:p>
      </dgm:t>
    </dgm:pt>
    <dgm:pt modelId="{5F4FD67A-D33B-4249-A3C4-790495E91CD4}">
      <dgm:prSet phldrT="[Texte]" custT="1"/>
      <dgm:spPr/>
      <dgm:t>
        <a:bodyPr/>
        <a:lstStyle/>
        <a:p>
          <a:r>
            <a:rPr lang="fr-FR" sz="1000" dirty="0" smtClean="0"/>
            <a:t>Solutions de Gestion de Trésorerie</a:t>
          </a:r>
          <a:endParaRPr lang="fr-FR" sz="800" dirty="0"/>
        </a:p>
      </dgm:t>
    </dgm:pt>
    <dgm:pt modelId="{C4C56927-200E-4099-8C8F-79DC87DD42DF}" type="parTrans" cxnId="{25E16FBF-47AA-4059-8D31-D768FFD8AF58}">
      <dgm:prSet/>
      <dgm:spPr/>
      <dgm:t>
        <a:bodyPr/>
        <a:lstStyle/>
        <a:p>
          <a:endParaRPr lang="fr-FR"/>
        </a:p>
      </dgm:t>
    </dgm:pt>
    <dgm:pt modelId="{81558817-CFB4-403E-A98F-5A238A2D6D8B}" type="sibTrans" cxnId="{25E16FBF-47AA-4059-8D31-D768FFD8AF58}">
      <dgm:prSet/>
      <dgm:spPr/>
      <dgm:t>
        <a:bodyPr/>
        <a:lstStyle/>
        <a:p>
          <a:endParaRPr lang="fr-FR"/>
        </a:p>
      </dgm:t>
    </dgm:pt>
    <dgm:pt modelId="{6D9F9EBA-2F64-4DA8-AAF2-F00A1FA0A878}">
      <dgm:prSet phldrT="[Texte]" custT="1"/>
      <dgm:spPr/>
      <dgm:t>
        <a:bodyPr/>
        <a:lstStyle/>
        <a:p>
          <a:r>
            <a:rPr lang="fr-FR" sz="1000" b="1" dirty="0" smtClean="0">
              <a:solidFill>
                <a:srgbClr val="8344D4"/>
              </a:solidFill>
            </a:rPr>
            <a:t>Financement des investissements</a:t>
          </a:r>
          <a:endParaRPr lang="fr-FR" sz="1000" b="1" dirty="0">
            <a:solidFill>
              <a:srgbClr val="8344D4"/>
            </a:solidFill>
          </a:endParaRPr>
        </a:p>
      </dgm:t>
    </dgm:pt>
    <dgm:pt modelId="{A997085F-FD89-4785-8BAE-4702A9F0658C}" type="parTrans" cxnId="{509B9CFA-1B92-4199-A387-5A6CAF39A544}">
      <dgm:prSet/>
      <dgm:spPr/>
      <dgm:t>
        <a:bodyPr/>
        <a:lstStyle/>
        <a:p>
          <a:endParaRPr lang="fr-FR"/>
        </a:p>
      </dgm:t>
    </dgm:pt>
    <dgm:pt modelId="{B9E46B22-C47D-43EB-A497-A8F4163586FE}" type="sibTrans" cxnId="{509B9CFA-1B92-4199-A387-5A6CAF39A544}">
      <dgm:prSet/>
      <dgm:spPr/>
      <dgm:t>
        <a:bodyPr/>
        <a:lstStyle/>
        <a:p>
          <a:endParaRPr lang="fr-FR"/>
        </a:p>
      </dgm:t>
    </dgm:pt>
    <dgm:pt modelId="{7E07D230-CCAA-4DEE-A84D-D47E1F24BC18}" type="pres">
      <dgm:prSet presAssocID="{FE19EE67-A1D6-4A67-BD0E-5F18A17F30DD}" presName="matrix" presStyleCnt="0">
        <dgm:presLayoutVars>
          <dgm:chMax val="1"/>
          <dgm:dir/>
          <dgm:resizeHandles val="exact"/>
        </dgm:presLayoutVars>
      </dgm:prSet>
      <dgm:spPr/>
      <dgm:t>
        <a:bodyPr/>
        <a:lstStyle/>
        <a:p>
          <a:endParaRPr lang="fr-FR"/>
        </a:p>
      </dgm:t>
    </dgm:pt>
    <dgm:pt modelId="{6636D316-3CC8-4ECD-AF97-5C198294C221}" type="pres">
      <dgm:prSet presAssocID="{FE19EE67-A1D6-4A67-BD0E-5F18A17F30DD}" presName="diamond" presStyleLbl="bgShp" presStyleIdx="0" presStyleCnt="1"/>
      <dgm:spPr/>
    </dgm:pt>
    <dgm:pt modelId="{E0967907-AE66-4F07-9DDD-DF32F7CC6959}" type="pres">
      <dgm:prSet presAssocID="{FE19EE67-A1D6-4A67-BD0E-5F18A17F30DD}" presName="quad1" presStyleLbl="node1" presStyleIdx="0" presStyleCnt="4">
        <dgm:presLayoutVars>
          <dgm:chMax val="0"/>
          <dgm:chPref val="0"/>
          <dgm:bulletEnabled val="1"/>
        </dgm:presLayoutVars>
      </dgm:prSet>
      <dgm:spPr/>
      <dgm:t>
        <a:bodyPr/>
        <a:lstStyle/>
        <a:p>
          <a:endParaRPr lang="fr-FR"/>
        </a:p>
      </dgm:t>
    </dgm:pt>
    <dgm:pt modelId="{7B2D920A-69DD-4403-9DE1-843E25543F2A}" type="pres">
      <dgm:prSet presAssocID="{FE19EE67-A1D6-4A67-BD0E-5F18A17F30DD}" presName="quad2" presStyleLbl="node1" presStyleIdx="1" presStyleCnt="4">
        <dgm:presLayoutVars>
          <dgm:chMax val="0"/>
          <dgm:chPref val="0"/>
          <dgm:bulletEnabled val="1"/>
        </dgm:presLayoutVars>
      </dgm:prSet>
      <dgm:spPr/>
      <dgm:t>
        <a:bodyPr/>
        <a:lstStyle/>
        <a:p>
          <a:endParaRPr lang="fr-FR"/>
        </a:p>
      </dgm:t>
    </dgm:pt>
    <dgm:pt modelId="{028C93E7-1FE5-4CE9-892A-009A52B01166}" type="pres">
      <dgm:prSet presAssocID="{FE19EE67-A1D6-4A67-BD0E-5F18A17F30DD}" presName="quad3" presStyleLbl="node1" presStyleIdx="2" presStyleCnt="4">
        <dgm:presLayoutVars>
          <dgm:chMax val="0"/>
          <dgm:chPref val="0"/>
          <dgm:bulletEnabled val="1"/>
        </dgm:presLayoutVars>
      </dgm:prSet>
      <dgm:spPr/>
      <dgm:t>
        <a:bodyPr/>
        <a:lstStyle/>
        <a:p>
          <a:endParaRPr lang="fr-FR"/>
        </a:p>
      </dgm:t>
    </dgm:pt>
    <dgm:pt modelId="{AEC80F13-8AB4-440A-BC88-6D65229A938E}" type="pres">
      <dgm:prSet presAssocID="{FE19EE67-A1D6-4A67-BD0E-5F18A17F30DD}" presName="quad4" presStyleLbl="node1" presStyleIdx="3" presStyleCnt="4">
        <dgm:presLayoutVars>
          <dgm:chMax val="0"/>
          <dgm:chPref val="0"/>
          <dgm:bulletEnabled val="1"/>
        </dgm:presLayoutVars>
      </dgm:prSet>
      <dgm:spPr/>
      <dgm:t>
        <a:bodyPr/>
        <a:lstStyle/>
        <a:p>
          <a:endParaRPr lang="fr-FR"/>
        </a:p>
      </dgm:t>
    </dgm:pt>
  </dgm:ptLst>
  <dgm:cxnLst>
    <dgm:cxn modelId="{38B3A04D-6C3C-45CB-AE40-01365FFC93E1}" srcId="{FE19EE67-A1D6-4A67-BD0E-5F18A17F30DD}" destId="{D46BEC9F-3B18-4342-A9F4-7CE6D6D1E790}" srcOrd="1" destOrd="0" parTransId="{60F12DF7-AC95-40D4-BED2-62E10B33381B}" sibTransId="{0F2A7A22-8788-43AD-89B1-E16911BDAA21}"/>
    <dgm:cxn modelId="{27ECC296-AEC6-4121-AEE9-4B88DBB0C99C}" type="presOf" srcId="{6D9F9EBA-2F64-4DA8-AAF2-F00A1FA0A878}" destId="{E0967907-AE66-4F07-9DDD-DF32F7CC6959}" srcOrd="0" destOrd="0" presId="urn:microsoft.com/office/officeart/2005/8/layout/matrix3"/>
    <dgm:cxn modelId="{19913C96-79E5-4F05-AA47-6EDDD27F82F8}" type="presOf" srcId="{C908E57E-BBCE-428E-AD16-B3582391020E}" destId="{028C93E7-1FE5-4CE9-892A-009A52B01166}" srcOrd="0" destOrd="0" presId="urn:microsoft.com/office/officeart/2005/8/layout/matrix3"/>
    <dgm:cxn modelId="{810E1B18-1AF3-4C62-BC38-7B5A408D783B}" type="presOf" srcId="{5F4FD67A-D33B-4249-A3C4-790495E91CD4}" destId="{AEC80F13-8AB4-440A-BC88-6D65229A938E}" srcOrd="0" destOrd="0" presId="urn:microsoft.com/office/officeart/2005/8/layout/matrix3"/>
    <dgm:cxn modelId="{7CFCE9E4-CF43-46F3-944B-8B1C90237FB8}" type="presOf" srcId="{D46BEC9F-3B18-4342-A9F4-7CE6D6D1E790}" destId="{7B2D920A-69DD-4403-9DE1-843E25543F2A}" srcOrd="0" destOrd="0" presId="urn:microsoft.com/office/officeart/2005/8/layout/matrix3"/>
    <dgm:cxn modelId="{509B9CFA-1B92-4199-A387-5A6CAF39A544}" srcId="{FE19EE67-A1D6-4A67-BD0E-5F18A17F30DD}" destId="{6D9F9EBA-2F64-4DA8-AAF2-F00A1FA0A878}" srcOrd="0" destOrd="0" parTransId="{A997085F-FD89-4785-8BAE-4702A9F0658C}" sibTransId="{B9E46B22-C47D-43EB-A497-A8F4163586FE}"/>
    <dgm:cxn modelId="{33C14EDD-7269-471B-A1B8-57C89514E622}" srcId="{FE19EE67-A1D6-4A67-BD0E-5F18A17F30DD}" destId="{C908E57E-BBCE-428E-AD16-B3582391020E}" srcOrd="2" destOrd="0" parTransId="{269FA0E3-712A-441D-9886-FB687081858A}" sibTransId="{FC2D20AA-3ECB-495F-B773-27B63DDEE3BF}"/>
    <dgm:cxn modelId="{04FAF2F2-A894-40EE-9BB0-1D7B418F135E}" type="presOf" srcId="{FE19EE67-A1D6-4A67-BD0E-5F18A17F30DD}" destId="{7E07D230-CCAA-4DEE-A84D-D47E1F24BC18}" srcOrd="0" destOrd="0" presId="urn:microsoft.com/office/officeart/2005/8/layout/matrix3"/>
    <dgm:cxn modelId="{25E16FBF-47AA-4059-8D31-D768FFD8AF58}" srcId="{FE19EE67-A1D6-4A67-BD0E-5F18A17F30DD}" destId="{5F4FD67A-D33B-4249-A3C4-790495E91CD4}" srcOrd="3" destOrd="0" parTransId="{C4C56927-200E-4099-8C8F-79DC87DD42DF}" sibTransId="{81558817-CFB4-403E-A98F-5A238A2D6D8B}"/>
    <dgm:cxn modelId="{ABF7A10E-8530-4EB2-B166-DEA34EAE9E93}" type="presParOf" srcId="{7E07D230-CCAA-4DEE-A84D-D47E1F24BC18}" destId="{6636D316-3CC8-4ECD-AF97-5C198294C221}" srcOrd="0" destOrd="0" presId="urn:microsoft.com/office/officeart/2005/8/layout/matrix3"/>
    <dgm:cxn modelId="{F480FD11-49D2-431F-99E5-BEB4670ED593}" type="presParOf" srcId="{7E07D230-CCAA-4DEE-A84D-D47E1F24BC18}" destId="{E0967907-AE66-4F07-9DDD-DF32F7CC6959}" srcOrd="1" destOrd="0" presId="urn:microsoft.com/office/officeart/2005/8/layout/matrix3"/>
    <dgm:cxn modelId="{816D0FD9-06AB-4893-A6ED-DD60AA3480F2}" type="presParOf" srcId="{7E07D230-CCAA-4DEE-A84D-D47E1F24BC18}" destId="{7B2D920A-69DD-4403-9DE1-843E25543F2A}" srcOrd="2" destOrd="0" presId="urn:microsoft.com/office/officeart/2005/8/layout/matrix3"/>
    <dgm:cxn modelId="{70A7FD8C-CC9B-4F1F-BCC1-C4AD82F58624}" type="presParOf" srcId="{7E07D230-CCAA-4DEE-A84D-D47E1F24BC18}" destId="{028C93E7-1FE5-4CE9-892A-009A52B01166}" srcOrd="3" destOrd="0" presId="urn:microsoft.com/office/officeart/2005/8/layout/matrix3"/>
    <dgm:cxn modelId="{1E1E0030-97BC-4EFA-B84E-D0C91A588D06}" type="presParOf" srcId="{7E07D230-CCAA-4DEE-A84D-D47E1F24BC18}" destId="{AEC80F13-8AB4-440A-BC88-6D65229A938E}" srcOrd="4" destOrd="0" presId="urn:microsoft.com/office/officeart/2005/8/layout/matrix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ED6F551-76AD-40F6-A62D-070E8AC1AA40}" type="datetimeFigureOut">
              <a:rPr lang="fr-FR"/>
              <a:pPr>
                <a:defRPr/>
              </a:pPr>
              <a:t>03/12/2015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59D7D75-351E-4DA9-ADE1-9E05DAD5DAE5}" type="slidenum">
              <a:rPr lang="fr-FR"/>
              <a:pPr>
                <a:defRPr/>
              </a:pPr>
              <a:t>‹N°›</a:t>
            </a:fld>
            <a:endParaRPr lang="fr-FR"/>
          </a:p>
        </p:txBody>
      </p:sp>
    </p:spTree>
    <p:extLst>
      <p:ext uri="{BB962C8B-B14F-4D97-AF65-F5344CB8AC3E}">
        <p14:creationId xmlns:p14="http://schemas.microsoft.com/office/powerpoint/2010/main" val="13733982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ERNE - INSTITUTIONNEL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sz="1000" smtClean="0">
                <a:solidFill>
                  <a:schemeClr val="tx1"/>
                </a:solidFill>
              </a:defRPr>
            </a:lvl1pPr>
          </a:lstStyle>
          <a:p>
            <a:pPr>
              <a:defRPr/>
            </a:pPr>
            <a:fld id="{82D92106-96C8-4309-A3EE-03E7A9260F4E}" type="datetime1">
              <a:rPr lang="fr-FR"/>
              <a:pPr>
                <a:defRPr/>
              </a:pPr>
              <a:t>03/12/2015</a:t>
            </a:fld>
            <a:endParaRPr lang="fr-FR" dirty="0"/>
          </a:p>
        </p:txBody>
      </p:sp>
      <p:sp>
        <p:nvSpPr>
          <p:cNvPr id="5" name="Espace réservé du pied de page 4"/>
          <p:cNvSpPr>
            <a:spLocks noGrp="1"/>
          </p:cNvSpPr>
          <p:nvPr>
            <p:ph type="ftr" sz="quarter" idx="11"/>
          </p:nvPr>
        </p:nvSpPr>
        <p:spPr/>
        <p:txBody>
          <a:bodyPr/>
          <a:lstStyle>
            <a:lvl1pPr>
              <a:defRPr sz="1000" dirty="0" smtClean="0">
                <a:solidFill>
                  <a:schemeClr val="tx1"/>
                </a:solidFill>
              </a:defRPr>
            </a:lvl1pPr>
          </a:lstStyle>
          <a:p>
            <a:pPr>
              <a:defRPr/>
            </a:pPr>
            <a:r>
              <a:rPr lang="fr-FR"/>
              <a:t>Votre développement a de l’Avenir</a:t>
            </a:r>
          </a:p>
        </p:txBody>
      </p:sp>
      <p:sp>
        <p:nvSpPr>
          <p:cNvPr id="6" name="Espace réservé du numéro de diapositive 5"/>
          <p:cNvSpPr>
            <a:spLocks noGrp="1"/>
          </p:cNvSpPr>
          <p:nvPr>
            <p:ph type="sldNum" sz="quarter" idx="12"/>
          </p:nvPr>
        </p:nvSpPr>
        <p:spPr/>
        <p:txBody>
          <a:bodyPr/>
          <a:lstStyle>
            <a:lvl1pPr>
              <a:defRPr sz="1000" smtClean="0">
                <a:solidFill>
                  <a:schemeClr val="tx1"/>
                </a:solidFill>
              </a:defRPr>
            </a:lvl1pPr>
          </a:lstStyle>
          <a:p>
            <a:pPr>
              <a:defRPr/>
            </a:pPr>
            <a:fld id="{D9A9CF2E-4C18-4305-A86F-53478B5F8B9A}"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Disposition personnalisée">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23528" y="2600908"/>
            <a:ext cx="3024336" cy="1656184"/>
          </a:xfrm>
        </p:spPr>
        <p:txBody>
          <a:body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p:txBody>
          <a:bodyPr/>
          <a:lstStyle>
            <a:lvl1pPr>
              <a:defRPr sz="900" smtClean="0">
                <a:solidFill>
                  <a:schemeClr val="tx1"/>
                </a:solidFill>
              </a:defRPr>
            </a:lvl1pPr>
          </a:lstStyle>
          <a:p>
            <a:pPr>
              <a:defRPr/>
            </a:pPr>
            <a:fld id="{60C546C8-C404-46DE-AA88-31090DB4759D}" type="datetime1">
              <a:rPr lang="fr-FR"/>
              <a:pPr>
                <a:defRPr/>
              </a:pPr>
              <a:t>03/12/2015</a:t>
            </a:fld>
            <a:endParaRPr lang="fr-FR" dirty="0"/>
          </a:p>
        </p:txBody>
      </p:sp>
      <p:sp>
        <p:nvSpPr>
          <p:cNvPr id="4" name="Espace réservé du pied de page 3"/>
          <p:cNvSpPr>
            <a:spLocks noGrp="1"/>
          </p:cNvSpPr>
          <p:nvPr>
            <p:ph type="ftr" sz="quarter" idx="11"/>
          </p:nvPr>
        </p:nvSpPr>
        <p:spPr/>
        <p:txBody>
          <a:bodyPr/>
          <a:lstStyle>
            <a:lvl1pPr>
              <a:defRPr sz="1100" dirty="0" smtClean="0">
                <a:solidFill>
                  <a:prstClr val="white"/>
                </a:solidFill>
              </a:defRPr>
            </a:lvl1pPr>
          </a:lstStyle>
          <a:p>
            <a:pPr>
              <a:defRPr/>
            </a:pPr>
            <a:r>
              <a:rPr lang="fr-FR"/>
              <a:t>Votre développement a de l’Avenir</a:t>
            </a:r>
          </a:p>
        </p:txBody>
      </p:sp>
      <p:sp>
        <p:nvSpPr>
          <p:cNvPr id="5" name="Espace réservé du numéro de diapositive 4"/>
          <p:cNvSpPr>
            <a:spLocks noGrp="1"/>
          </p:cNvSpPr>
          <p:nvPr>
            <p:ph type="sldNum" sz="quarter" idx="12"/>
          </p:nvPr>
        </p:nvSpPr>
        <p:spPr/>
        <p:txBody>
          <a:bodyPr/>
          <a:lstStyle>
            <a:lvl1pPr>
              <a:defRPr sz="1000" smtClean="0"/>
            </a:lvl1pPr>
          </a:lstStyle>
          <a:p>
            <a:pPr>
              <a:defRPr/>
            </a:pPr>
            <a:fld id="{663C8C7F-A406-48A8-9752-342918CAE663}"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a:off x="395288" y="981075"/>
            <a:ext cx="8569325" cy="5256213"/>
          </a:xfrm>
          <a:prstGeom prst="roundRect">
            <a:avLst>
              <a:gd name="adj" fmla="val 16667"/>
            </a:avLst>
          </a:prstGeom>
          <a:solidFill>
            <a:schemeClr val="bg1"/>
          </a:solidFill>
          <a:ln w="25400">
            <a:solidFill>
              <a:srgbClr val="9933FF"/>
            </a:solidFill>
            <a:round/>
            <a:headEnd/>
            <a:tailEnd/>
          </a:ln>
        </p:spPr>
        <p:txBody>
          <a:bodyPr wrap="none" anchor="ctr"/>
          <a:lstStyle/>
          <a:p>
            <a:pPr fontAlgn="auto">
              <a:spcBef>
                <a:spcPts val="0"/>
              </a:spcBef>
              <a:spcAft>
                <a:spcPts val="0"/>
              </a:spcAft>
              <a:defRPr/>
            </a:pPr>
            <a:endParaRPr lang="fr-FR" sz="1000" dirty="0">
              <a:solidFill>
                <a:srgbClr val="000000"/>
              </a:solidFill>
              <a:latin typeface="Verdana" pitchFamily="34" charset="0"/>
              <a:cs typeface="Arial" pitchFamily="34" charset="0"/>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sz="1000" smtClean="0"/>
            </a:lvl1pPr>
          </a:lstStyle>
          <a:p>
            <a:pPr>
              <a:defRPr/>
            </a:pPr>
            <a:fld id="{F09E7622-2B40-49E6-9F86-C17E0E40A5FD}" type="datetime1">
              <a:rPr lang="fr-FR"/>
              <a:pPr>
                <a:defRPr/>
              </a:pPr>
              <a:t>03/12/2015</a:t>
            </a:fld>
            <a:endParaRPr lang="fr-FR" dirty="0"/>
          </a:p>
        </p:txBody>
      </p:sp>
      <p:sp>
        <p:nvSpPr>
          <p:cNvPr id="6" name="Espace réservé du pied de page 4"/>
          <p:cNvSpPr>
            <a:spLocks noGrp="1"/>
          </p:cNvSpPr>
          <p:nvPr>
            <p:ph type="ftr" sz="quarter" idx="11"/>
          </p:nvPr>
        </p:nvSpPr>
        <p:spPr/>
        <p:txBody>
          <a:bodyPr/>
          <a:lstStyle>
            <a:lvl1pPr>
              <a:defRPr dirty="0" smtClean="0">
                <a:solidFill>
                  <a:schemeClr val="bg1"/>
                </a:solidFill>
              </a:defRPr>
            </a:lvl1pPr>
          </a:lstStyle>
          <a:p>
            <a:pPr>
              <a:defRPr/>
            </a:pPr>
            <a:r>
              <a:rPr lang="fr-FR"/>
              <a:t>Votre développement a de l’Avenir</a:t>
            </a:r>
          </a:p>
        </p:txBody>
      </p:sp>
      <p:sp>
        <p:nvSpPr>
          <p:cNvPr id="7" name="Espace réservé du numéro de diapositive 5"/>
          <p:cNvSpPr>
            <a:spLocks noGrp="1"/>
          </p:cNvSpPr>
          <p:nvPr>
            <p:ph type="sldNum" sz="quarter" idx="12"/>
          </p:nvPr>
        </p:nvSpPr>
        <p:spPr/>
        <p:txBody>
          <a:bodyPr/>
          <a:lstStyle>
            <a:lvl1pPr>
              <a:defRPr sz="1000" smtClean="0"/>
            </a:lvl1pPr>
          </a:lstStyle>
          <a:p>
            <a:pPr>
              <a:defRPr/>
            </a:pPr>
            <a:fld id="{CABC35C0-E58F-454E-90BE-AF1E7A193AA7}"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1600"/>
            </a:lvl1pPr>
            <a:lvl2pPr>
              <a:defRPr sz="1200"/>
            </a:lvl2pPr>
            <a:lvl3pPr>
              <a:defRPr sz="1200"/>
            </a:lvl3pPr>
            <a:lvl4pPr>
              <a:defRPr sz="1100"/>
            </a:lvl4pPr>
            <a:lvl5pPr>
              <a:defRPr sz="11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1"/>
          <p:cNvSpPr>
            <a:spLocks noGrp="1"/>
          </p:cNvSpPr>
          <p:nvPr>
            <p:ph type="dt" sz="half" idx="10"/>
          </p:nvPr>
        </p:nvSpPr>
        <p:spPr/>
        <p:txBody>
          <a:bodyPr/>
          <a:lstStyle>
            <a:lvl1pPr>
              <a:defRPr sz="1050" b="0" smtClean="0">
                <a:solidFill>
                  <a:prstClr val="white"/>
                </a:solidFill>
              </a:defRPr>
            </a:lvl1pPr>
          </a:lstStyle>
          <a:p>
            <a:pPr>
              <a:defRPr/>
            </a:pPr>
            <a:fld id="{FE15F28E-3F96-44F3-BAB4-A1C775F54489}" type="datetime1">
              <a:rPr lang="fr-FR"/>
              <a:pPr>
                <a:defRPr/>
              </a:pPr>
              <a:t>03/12/2015</a:t>
            </a:fld>
            <a:endParaRPr lang="fr-FR" dirty="0"/>
          </a:p>
        </p:txBody>
      </p:sp>
      <p:sp>
        <p:nvSpPr>
          <p:cNvPr id="6" name="Espace réservé du pied de page 2"/>
          <p:cNvSpPr>
            <a:spLocks noGrp="1"/>
          </p:cNvSpPr>
          <p:nvPr>
            <p:ph type="ftr" sz="quarter" idx="11"/>
          </p:nvPr>
        </p:nvSpPr>
        <p:spPr/>
        <p:txBody>
          <a:bodyPr/>
          <a:lstStyle>
            <a:lvl1pPr>
              <a:defRPr sz="1050" dirty="0" smtClean="0">
                <a:solidFill>
                  <a:prstClr val="white"/>
                </a:solidFill>
              </a:defRPr>
            </a:lvl1pPr>
          </a:lstStyle>
          <a:p>
            <a:pPr>
              <a:defRPr/>
            </a:pPr>
            <a:r>
              <a:rPr lang="fr-FR"/>
              <a:t>Votre développement a de l’Avenir</a:t>
            </a:r>
          </a:p>
        </p:txBody>
      </p:sp>
      <p:sp>
        <p:nvSpPr>
          <p:cNvPr id="7" name="Espace réservé du numéro de diapositive 3"/>
          <p:cNvSpPr>
            <a:spLocks noGrp="1"/>
          </p:cNvSpPr>
          <p:nvPr>
            <p:ph type="sldNum" sz="quarter" idx="12"/>
          </p:nvPr>
        </p:nvSpPr>
        <p:spPr/>
        <p:txBody>
          <a:bodyPr/>
          <a:lstStyle>
            <a:lvl1pPr>
              <a:defRPr sz="1000" b="1" smtClean="0">
                <a:solidFill>
                  <a:prstClr val="white"/>
                </a:solidFill>
              </a:defRPr>
            </a:lvl1pPr>
          </a:lstStyle>
          <a:p>
            <a:pPr>
              <a:defRPr/>
            </a:pPr>
            <a:fld id="{05BF4C91-3718-4C90-8C13-4DC26DBAC9EB}"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sz="1050" b="1" smtClean="0">
                <a:solidFill>
                  <a:prstClr val="white"/>
                </a:solidFill>
              </a:defRPr>
            </a:lvl1pPr>
          </a:lstStyle>
          <a:p>
            <a:pPr>
              <a:defRPr/>
            </a:pPr>
            <a:fld id="{90275A74-5DD7-45EA-9072-7A784947C85C}" type="datetime1">
              <a:rPr lang="fr-FR"/>
              <a:pPr>
                <a:defRPr/>
              </a:pPr>
              <a:t>03/12/2015</a:t>
            </a:fld>
            <a:endParaRPr lang="fr-FR" dirty="0"/>
          </a:p>
        </p:txBody>
      </p:sp>
      <p:sp>
        <p:nvSpPr>
          <p:cNvPr id="3" name="Espace réservé du pied de page 2"/>
          <p:cNvSpPr>
            <a:spLocks noGrp="1"/>
          </p:cNvSpPr>
          <p:nvPr>
            <p:ph type="ftr" sz="quarter" idx="11"/>
          </p:nvPr>
        </p:nvSpPr>
        <p:spPr/>
        <p:txBody>
          <a:bodyPr/>
          <a:lstStyle>
            <a:lvl1pPr>
              <a:defRPr sz="1100" dirty="0" smtClean="0">
                <a:solidFill>
                  <a:prstClr val="white"/>
                </a:solidFill>
              </a:defRPr>
            </a:lvl1pPr>
          </a:lstStyle>
          <a:p>
            <a:pPr>
              <a:defRPr/>
            </a:pPr>
            <a:r>
              <a:rPr lang="fr-FR"/>
              <a:t>Votre développement a de l’Avenir</a:t>
            </a:r>
          </a:p>
        </p:txBody>
      </p:sp>
      <p:sp>
        <p:nvSpPr>
          <p:cNvPr id="4" name="Espace réservé du numéro de diapositive 3"/>
          <p:cNvSpPr>
            <a:spLocks noGrp="1"/>
          </p:cNvSpPr>
          <p:nvPr>
            <p:ph type="sldNum" sz="quarter" idx="12"/>
          </p:nvPr>
        </p:nvSpPr>
        <p:spPr/>
        <p:txBody>
          <a:bodyPr/>
          <a:lstStyle>
            <a:lvl1pPr>
              <a:defRPr sz="1050" b="1">
                <a:solidFill>
                  <a:prstClr val="white"/>
                </a:solidFill>
              </a:defRPr>
            </a:lvl1pPr>
          </a:lstStyle>
          <a:p>
            <a:pPr>
              <a:defRPr/>
            </a:pPr>
            <a:fld id="{C3907861-270C-46E7-995C-B460AB2871F5}"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INTERNE - INSTITUTIONNEL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sz="1000" smtClean="0">
                <a:solidFill>
                  <a:schemeClr val="tx1"/>
                </a:solidFill>
              </a:defRPr>
            </a:lvl1pPr>
          </a:lstStyle>
          <a:p>
            <a:pPr>
              <a:defRPr/>
            </a:pPr>
            <a:fld id="{8CF7F0CC-17B9-48A6-B9E4-74EB4AB1BBC3}" type="datetime1">
              <a:rPr lang="fr-FR"/>
              <a:pPr>
                <a:defRPr/>
              </a:pPr>
              <a:t>03/12/2015</a:t>
            </a:fld>
            <a:endParaRPr lang="fr-FR" dirty="0"/>
          </a:p>
        </p:txBody>
      </p:sp>
      <p:sp>
        <p:nvSpPr>
          <p:cNvPr id="5" name="Espace réservé du pied de page 4"/>
          <p:cNvSpPr>
            <a:spLocks noGrp="1"/>
          </p:cNvSpPr>
          <p:nvPr>
            <p:ph type="ftr" sz="quarter" idx="11"/>
          </p:nvPr>
        </p:nvSpPr>
        <p:spPr/>
        <p:txBody>
          <a:bodyPr/>
          <a:lstStyle>
            <a:lvl1pPr>
              <a:defRPr sz="1000" b="0" dirty="0" smtClean="0">
                <a:solidFill>
                  <a:schemeClr val="bg1">
                    <a:lumMod val="50000"/>
                  </a:schemeClr>
                </a:solidFill>
              </a:defRPr>
            </a:lvl1pPr>
          </a:lstStyle>
          <a:p>
            <a:pPr>
              <a:defRPr/>
            </a:pPr>
            <a:r>
              <a:rPr lang="fr-FR"/>
              <a:t>Votre développement a de l’Avenir</a:t>
            </a:r>
          </a:p>
        </p:txBody>
      </p:sp>
      <p:sp>
        <p:nvSpPr>
          <p:cNvPr id="6" name="Espace réservé du numéro de diapositive 5"/>
          <p:cNvSpPr>
            <a:spLocks noGrp="1"/>
          </p:cNvSpPr>
          <p:nvPr>
            <p:ph type="sldNum" sz="quarter" idx="12"/>
          </p:nvPr>
        </p:nvSpPr>
        <p:spPr/>
        <p:txBody>
          <a:bodyPr/>
          <a:lstStyle>
            <a:lvl1pPr>
              <a:defRPr sz="1000" smtClean="0">
                <a:solidFill>
                  <a:schemeClr val="tx1"/>
                </a:solidFill>
              </a:defRPr>
            </a:lvl1pPr>
          </a:lstStyle>
          <a:p>
            <a:pPr>
              <a:defRPr/>
            </a:pPr>
            <a:fld id="{4608BBD6-6713-4728-96EF-B11998A184E8}"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isposition personnalisée">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23529" y="2736850"/>
            <a:ext cx="3240360" cy="1772270"/>
          </a:xfrm>
        </p:spPr>
        <p:txBody>
          <a:body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p:txBody>
          <a:bodyPr/>
          <a:lstStyle>
            <a:lvl1pPr>
              <a:defRPr sz="1000" smtClean="0">
                <a:solidFill>
                  <a:schemeClr val="tx1"/>
                </a:solidFill>
              </a:defRPr>
            </a:lvl1pPr>
          </a:lstStyle>
          <a:p>
            <a:pPr>
              <a:defRPr/>
            </a:pPr>
            <a:fld id="{66123216-456D-4094-8492-AC52D1AB8A56}" type="datetime1">
              <a:rPr lang="fr-FR"/>
              <a:pPr>
                <a:defRPr/>
              </a:pPr>
              <a:t>03/12/2015</a:t>
            </a:fld>
            <a:endParaRPr lang="fr-FR" dirty="0"/>
          </a:p>
        </p:txBody>
      </p:sp>
      <p:sp>
        <p:nvSpPr>
          <p:cNvPr id="4" name="Espace réservé du pied de page 3"/>
          <p:cNvSpPr>
            <a:spLocks noGrp="1"/>
          </p:cNvSpPr>
          <p:nvPr>
            <p:ph type="ftr" sz="quarter" idx="11"/>
          </p:nvPr>
        </p:nvSpPr>
        <p:spPr/>
        <p:txBody>
          <a:bodyPr/>
          <a:lstStyle>
            <a:lvl1pPr>
              <a:defRPr dirty="0" smtClean="0">
                <a:solidFill>
                  <a:schemeClr val="tx1"/>
                </a:solidFill>
              </a:defRPr>
            </a:lvl1pPr>
          </a:lstStyle>
          <a:p>
            <a:pPr>
              <a:defRPr/>
            </a:pPr>
            <a:r>
              <a:rPr lang="fr-FR"/>
              <a:t>Votre développement a de l’Avenir</a:t>
            </a:r>
          </a:p>
        </p:txBody>
      </p:sp>
      <p:sp>
        <p:nvSpPr>
          <p:cNvPr id="5" name="Espace réservé du numéro de diapositive 4"/>
          <p:cNvSpPr>
            <a:spLocks noGrp="1"/>
          </p:cNvSpPr>
          <p:nvPr>
            <p:ph type="sldNum" sz="quarter" idx="12"/>
          </p:nvPr>
        </p:nvSpPr>
        <p:spPr/>
        <p:txBody>
          <a:bodyPr/>
          <a:lstStyle>
            <a:lvl1pPr>
              <a:defRPr/>
            </a:lvl1pPr>
          </a:lstStyle>
          <a:p>
            <a:pPr>
              <a:defRPr/>
            </a:pPr>
            <a:fld id="{14E2B4F4-7A53-4810-B978-4C69422F5B84}"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sposition personnalisée">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2880320" cy="2016224"/>
          </a:xfrm>
        </p:spPr>
        <p:txBody>
          <a:body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p:txBody>
          <a:bodyPr/>
          <a:lstStyle>
            <a:lvl1pPr>
              <a:defRPr sz="1000" smtClean="0">
                <a:solidFill>
                  <a:schemeClr val="tx1"/>
                </a:solidFill>
              </a:defRPr>
            </a:lvl1pPr>
          </a:lstStyle>
          <a:p>
            <a:pPr>
              <a:defRPr/>
            </a:pPr>
            <a:fld id="{8536D3E8-81EA-4A71-AC9E-E06DB6EEBEEF}" type="datetime1">
              <a:rPr lang="fr-FR"/>
              <a:pPr>
                <a:defRPr/>
              </a:pPr>
              <a:t>03/12/2015</a:t>
            </a:fld>
            <a:endParaRPr lang="fr-FR" dirty="0"/>
          </a:p>
        </p:txBody>
      </p:sp>
      <p:sp>
        <p:nvSpPr>
          <p:cNvPr id="4" name="Espace réservé du pied de page 3"/>
          <p:cNvSpPr>
            <a:spLocks noGrp="1"/>
          </p:cNvSpPr>
          <p:nvPr>
            <p:ph type="ftr" sz="quarter" idx="11"/>
          </p:nvPr>
        </p:nvSpPr>
        <p:spPr/>
        <p:txBody>
          <a:bodyPr/>
          <a:lstStyle>
            <a:lvl1pPr>
              <a:defRPr sz="1000" dirty="0" smtClean="0">
                <a:solidFill>
                  <a:schemeClr val="bg1"/>
                </a:solidFill>
              </a:defRPr>
            </a:lvl1pPr>
          </a:lstStyle>
          <a:p>
            <a:pPr>
              <a:defRPr/>
            </a:pPr>
            <a:r>
              <a:rPr lang="fr-FR"/>
              <a:t>Votre développement a de l’Avenir</a:t>
            </a:r>
          </a:p>
        </p:txBody>
      </p:sp>
      <p:sp>
        <p:nvSpPr>
          <p:cNvPr id="5" name="Espace réservé du numéro de diapositive 4"/>
          <p:cNvSpPr>
            <a:spLocks noGrp="1"/>
          </p:cNvSpPr>
          <p:nvPr>
            <p:ph type="sldNum" sz="quarter" idx="12"/>
          </p:nvPr>
        </p:nvSpPr>
        <p:spPr/>
        <p:txBody>
          <a:bodyPr/>
          <a:lstStyle>
            <a:lvl1pPr>
              <a:defRPr sz="900" smtClean="0"/>
            </a:lvl1pPr>
          </a:lstStyle>
          <a:p>
            <a:pPr>
              <a:defRPr/>
            </a:pPr>
            <a:fld id="{7A4AF1AC-6AE0-4693-B805-C4164D233F72}"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a:off x="395288" y="981075"/>
            <a:ext cx="8569325" cy="5256213"/>
          </a:xfrm>
          <a:prstGeom prst="roundRect">
            <a:avLst>
              <a:gd name="adj" fmla="val 16667"/>
            </a:avLst>
          </a:prstGeom>
          <a:solidFill>
            <a:schemeClr val="bg1"/>
          </a:solidFill>
          <a:ln w="25400">
            <a:solidFill>
              <a:srgbClr val="9933FF"/>
            </a:solidFill>
            <a:round/>
            <a:headEnd/>
            <a:tailEnd/>
          </a:ln>
        </p:spPr>
        <p:txBody>
          <a:bodyPr wrap="none" anchor="ctr"/>
          <a:lstStyle/>
          <a:p>
            <a:pPr fontAlgn="auto">
              <a:spcBef>
                <a:spcPts val="0"/>
              </a:spcBef>
              <a:spcAft>
                <a:spcPts val="0"/>
              </a:spcAft>
              <a:defRPr/>
            </a:pPr>
            <a:endParaRPr lang="fr-FR" sz="1000" dirty="0">
              <a:solidFill>
                <a:srgbClr val="000000"/>
              </a:solidFill>
              <a:latin typeface="Verdana" pitchFamily="34" charset="0"/>
              <a:cs typeface="Arial" pitchFamily="34" charset="0"/>
            </a:endParaRP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sz="1000" smtClean="0"/>
            </a:lvl1pPr>
          </a:lstStyle>
          <a:p>
            <a:pPr>
              <a:defRPr/>
            </a:pPr>
            <a:fld id="{95EDF945-FA5D-4A2D-B36F-9008EF6E3846}" type="datetime1">
              <a:rPr lang="fr-FR"/>
              <a:pPr>
                <a:defRPr/>
              </a:pPr>
              <a:t>03/12/2015</a:t>
            </a:fld>
            <a:endParaRPr lang="fr-FR" dirty="0"/>
          </a:p>
        </p:txBody>
      </p:sp>
      <p:sp>
        <p:nvSpPr>
          <p:cNvPr id="6" name="Espace réservé du pied de page 4"/>
          <p:cNvSpPr>
            <a:spLocks noGrp="1"/>
          </p:cNvSpPr>
          <p:nvPr>
            <p:ph type="ftr" sz="quarter" idx="11"/>
          </p:nvPr>
        </p:nvSpPr>
        <p:spPr/>
        <p:txBody>
          <a:bodyPr/>
          <a:lstStyle>
            <a:lvl1pPr>
              <a:defRPr dirty="0" smtClean="0">
                <a:solidFill>
                  <a:prstClr val="white"/>
                </a:solidFill>
              </a:defRPr>
            </a:lvl1pPr>
          </a:lstStyle>
          <a:p>
            <a:pPr>
              <a:defRPr/>
            </a:pPr>
            <a:r>
              <a:rPr lang="fr-FR"/>
              <a:t>Votre développement a de l’Avenir</a:t>
            </a:r>
          </a:p>
        </p:txBody>
      </p:sp>
      <p:sp>
        <p:nvSpPr>
          <p:cNvPr id="7" name="Espace réservé du numéro de diapositive 5"/>
          <p:cNvSpPr>
            <a:spLocks noGrp="1"/>
          </p:cNvSpPr>
          <p:nvPr>
            <p:ph type="sldNum" sz="quarter" idx="12"/>
          </p:nvPr>
        </p:nvSpPr>
        <p:spPr/>
        <p:txBody>
          <a:bodyPr/>
          <a:lstStyle>
            <a:lvl1pPr>
              <a:defRPr sz="1000" smtClean="0"/>
            </a:lvl1pPr>
          </a:lstStyle>
          <a:p>
            <a:pPr>
              <a:defRPr/>
            </a:pPr>
            <a:fld id="{A64177A4-F5F9-48DF-90B6-FA4CEBD53AC3}" type="slidenum">
              <a:rPr lang="fr-FR"/>
              <a:pPr>
                <a:defRPr/>
              </a:pPr>
              <a:t>‹N°›</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1600"/>
            </a:lvl1pPr>
            <a:lvl2pPr>
              <a:defRPr sz="1200"/>
            </a:lvl2pPr>
            <a:lvl3pPr>
              <a:defRPr sz="1200"/>
            </a:lvl3pPr>
            <a:lvl4pPr>
              <a:defRPr sz="1100"/>
            </a:lvl4pPr>
            <a:lvl5pPr>
              <a:defRPr sz="11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1"/>
          <p:cNvSpPr>
            <a:spLocks noGrp="1"/>
          </p:cNvSpPr>
          <p:nvPr>
            <p:ph type="dt" sz="half" idx="10"/>
          </p:nvPr>
        </p:nvSpPr>
        <p:spPr/>
        <p:txBody>
          <a:bodyPr/>
          <a:lstStyle>
            <a:lvl1pPr>
              <a:defRPr sz="1050" b="0" smtClean="0">
                <a:solidFill>
                  <a:prstClr val="white"/>
                </a:solidFill>
              </a:defRPr>
            </a:lvl1pPr>
          </a:lstStyle>
          <a:p>
            <a:pPr>
              <a:defRPr/>
            </a:pPr>
            <a:fld id="{388CAE0E-204A-409A-8713-D1F578C44FBA}" type="datetime1">
              <a:rPr lang="fr-FR"/>
              <a:pPr>
                <a:defRPr/>
              </a:pPr>
              <a:t>03/12/2015</a:t>
            </a:fld>
            <a:endParaRPr lang="fr-FR" dirty="0"/>
          </a:p>
        </p:txBody>
      </p:sp>
      <p:sp>
        <p:nvSpPr>
          <p:cNvPr id="6" name="Espace réservé du pied de page 2"/>
          <p:cNvSpPr>
            <a:spLocks noGrp="1"/>
          </p:cNvSpPr>
          <p:nvPr>
            <p:ph type="ftr" sz="quarter" idx="11"/>
          </p:nvPr>
        </p:nvSpPr>
        <p:spPr/>
        <p:txBody>
          <a:bodyPr/>
          <a:lstStyle>
            <a:lvl1pPr>
              <a:defRPr sz="1050" dirty="0" smtClean="0">
                <a:solidFill>
                  <a:prstClr val="white"/>
                </a:solidFill>
              </a:defRPr>
            </a:lvl1pPr>
          </a:lstStyle>
          <a:p>
            <a:pPr>
              <a:defRPr/>
            </a:pPr>
            <a:r>
              <a:rPr lang="fr-FR"/>
              <a:t>Votre développement a de l’Avenir</a:t>
            </a:r>
          </a:p>
        </p:txBody>
      </p:sp>
      <p:sp>
        <p:nvSpPr>
          <p:cNvPr id="7" name="Espace réservé du numéro de diapositive 3"/>
          <p:cNvSpPr>
            <a:spLocks noGrp="1"/>
          </p:cNvSpPr>
          <p:nvPr>
            <p:ph type="sldNum" sz="quarter" idx="12"/>
          </p:nvPr>
        </p:nvSpPr>
        <p:spPr/>
        <p:txBody>
          <a:bodyPr/>
          <a:lstStyle>
            <a:lvl1pPr>
              <a:defRPr sz="1000" b="1" smtClean="0">
                <a:solidFill>
                  <a:prstClr val="white"/>
                </a:solidFill>
              </a:defRPr>
            </a:lvl1pPr>
          </a:lstStyle>
          <a:p>
            <a:pPr>
              <a:defRPr/>
            </a:pPr>
            <a:fld id="{08A590BA-6BD1-4D4A-9FAD-016A0CE19C96}"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sz="1050" b="1" smtClean="0">
                <a:solidFill>
                  <a:prstClr val="white"/>
                </a:solidFill>
              </a:defRPr>
            </a:lvl1pPr>
          </a:lstStyle>
          <a:p>
            <a:pPr>
              <a:defRPr/>
            </a:pPr>
            <a:fld id="{45C3217A-3202-42B0-BA1D-F4D5FF731627}" type="datetime1">
              <a:rPr lang="fr-FR"/>
              <a:pPr>
                <a:defRPr/>
              </a:pPr>
              <a:t>03/12/2015</a:t>
            </a:fld>
            <a:endParaRPr lang="fr-FR" dirty="0"/>
          </a:p>
        </p:txBody>
      </p:sp>
      <p:sp>
        <p:nvSpPr>
          <p:cNvPr id="3" name="Espace réservé du pied de page 2"/>
          <p:cNvSpPr>
            <a:spLocks noGrp="1"/>
          </p:cNvSpPr>
          <p:nvPr>
            <p:ph type="ftr" sz="quarter" idx="11"/>
          </p:nvPr>
        </p:nvSpPr>
        <p:spPr/>
        <p:txBody>
          <a:bodyPr/>
          <a:lstStyle>
            <a:lvl1pPr>
              <a:defRPr sz="1000" dirty="0" smtClean="0">
                <a:solidFill>
                  <a:prstClr val="white"/>
                </a:solidFill>
              </a:defRPr>
            </a:lvl1pPr>
          </a:lstStyle>
          <a:p>
            <a:pPr>
              <a:defRPr/>
            </a:pPr>
            <a:r>
              <a:rPr lang="fr-FR"/>
              <a:t>Votre développement a de l’Avenir</a:t>
            </a:r>
          </a:p>
        </p:txBody>
      </p:sp>
      <p:sp>
        <p:nvSpPr>
          <p:cNvPr id="4" name="Espace réservé du numéro de diapositive 3"/>
          <p:cNvSpPr>
            <a:spLocks noGrp="1"/>
          </p:cNvSpPr>
          <p:nvPr>
            <p:ph type="sldNum" sz="quarter" idx="12"/>
          </p:nvPr>
        </p:nvSpPr>
        <p:spPr/>
        <p:txBody>
          <a:bodyPr/>
          <a:lstStyle>
            <a:lvl1pPr>
              <a:defRPr sz="1050" b="1">
                <a:solidFill>
                  <a:prstClr val="white"/>
                </a:solidFill>
              </a:defRPr>
            </a:lvl1pPr>
          </a:lstStyle>
          <a:p>
            <a:pPr>
              <a:defRPr/>
            </a:pPr>
            <a:fld id="{C4E647F0-E0DE-4AA8-B805-069FB484D843}"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95535" y="2420888"/>
            <a:ext cx="3096345" cy="2736304"/>
          </a:xfrm>
        </p:spPr>
        <p:txBody>
          <a:bodyPr/>
          <a:lstStyle>
            <a:lvl1pPr algn="l">
              <a:defRPr/>
            </a:lvl1p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p:txBody>
          <a:bodyPr/>
          <a:lstStyle>
            <a:lvl1pPr>
              <a:defRPr/>
            </a:lvl1pPr>
          </a:lstStyle>
          <a:p>
            <a:pPr>
              <a:defRPr/>
            </a:pPr>
            <a:fld id="{95439239-9435-48BC-B55C-EEBA87D4D02A}" type="datetime1">
              <a:rPr lang="fr-FR"/>
              <a:pPr>
                <a:defRPr/>
              </a:pPr>
              <a:t>03/12/2015</a:t>
            </a:fld>
            <a:endParaRPr lang="fr-FR" dirty="0"/>
          </a:p>
        </p:txBody>
      </p:sp>
      <p:sp>
        <p:nvSpPr>
          <p:cNvPr id="4" name="Espace réservé du pied de page 3"/>
          <p:cNvSpPr>
            <a:spLocks noGrp="1"/>
          </p:cNvSpPr>
          <p:nvPr>
            <p:ph type="ftr" sz="quarter" idx="11"/>
          </p:nvPr>
        </p:nvSpPr>
        <p:spPr/>
        <p:txBody>
          <a:bodyPr/>
          <a:lstStyle>
            <a:lvl1pPr>
              <a:defRPr>
                <a:solidFill>
                  <a:prstClr val="white"/>
                </a:solidFill>
              </a:defRPr>
            </a:lvl1pPr>
          </a:lstStyle>
          <a:p>
            <a:pPr>
              <a:defRPr/>
            </a:pPr>
            <a:r>
              <a:rPr lang="fr-FR"/>
              <a:t>Votre développement a de l’Avenir</a:t>
            </a:r>
          </a:p>
        </p:txBody>
      </p:sp>
      <p:sp>
        <p:nvSpPr>
          <p:cNvPr id="5" name="Espace réservé du numéro de diapositive 4"/>
          <p:cNvSpPr>
            <a:spLocks noGrp="1"/>
          </p:cNvSpPr>
          <p:nvPr>
            <p:ph type="sldNum" sz="quarter" idx="12"/>
          </p:nvPr>
        </p:nvSpPr>
        <p:spPr/>
        <p:txBody>
          <a:bodyPr/>
          <a:lstStyle>
            <a:lvl1pPr>
              <a:defRPr/>
            </a:lvl1pPr>
          </a:lstStyle>
          <a:p>
            <a:pPr>
              <a:defRPr/>
            </a:pPr>
            <a:fld id="{7433190A-2325-4CEA-BBD7-1D4AF2B0E1A0}"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1520" y="1988840"/>
            <a:ext cx="3384376" cy="2664296"/>
          </a:xfrm>
        </p:spPr>
        <p:txBody>
          <a:bodyPr/>
          <a:lstStyle>
            <a:lvl1pPr algn="l">
              <a:defRPr sz="3200" b="1"/>
            </a:lvl1p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p:txBody>
          <a:bodyPr/>
          <a:lstStyle>
            <a:lvl1pPr>
              <a:defRPr sz="1000" smtClean="0">
                <a:solidFill>
                  <a:prstClr val="black">
                    <a:lumMod val="95000"/>
                    <a:lumOff val="5000"/>
                  </a:prstClr>
                </a:solidFill>
              </a:defRPr>
            </a:lvl1pPr>
          </a:lstStyle>
          <a:p>
            <a:pPr>
              <a:defRPr/>
            </a:pPr>
            <a:fld id="{75A94609-BC39-4082-AEF3-A4CDA88D547F}" type="datetime1">
              <a:rPr lang="fr-FR"/>
              <a:pPr>
                <a:defRPr/>
              </a:pPr>
              <a:t>03/12/2015</a:t>
            </a:fld>
            <a:endParaRPr lang="fr-FR" dirty="0"/>
          </a:p>
        </p:txBody>
      </p:sp>
      <p:sp>
        <p:nvSpPr>
          <p:cNvPr id="4" name="Espace réservé du pied de page 3"/>
          <p:cNvSpPr>
            <a:spLocks noGrp="1"/>
          </p:cNvSpPr>
          <p:nvPr>
            <p:ph type="ftr" sz="quarter" idx="11"/>
          </p:nvPr>
        </p:nvSpPr>
        <p:spPr/>
        <p:txBody>
          <a:bodyPr/>
          <a:lstStyle>
            <a:lvl1pPr>
              <a:defRPr sz="105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fr-FR"/>
              <a:t>Votre développement a de l’Avenir</a:t>
            </a:r>
          </a:p>
        </p:txBody>
      </p:sp>
      <p:sp>
        <p:nvSpPr>
          <p:cNvPr id="5" name="Espace réservé du numéro de diapositive 4"/>
          <p:cNvSpPr>
            <a:spLocks noGrp="1"/>
          </p:cNvSpPr>
          <p:nvPr>
            <p:ph type="sldNum" sz="quarter" idx="12"/>
          </p:nvPr>
        </p:nvSpPr>
        <p:spPr/>
        <p:txBody>
          <a:bodyPr/>
          <a:lstStyle>
            <a:lvl1pPr>
              <a:defRPr sz="1000" b="1" smtClean="0">
                <a:solidFill>
                  <a:prstClr val="black">
                    <a:lumMod val="95000"/>
                    <a:lumOff val="5000"/>
                  </a:prstClr>
                </a:solidFill>
              </a:defRPr>
            </a:lvl1pPr>
          </a:lstStyle>
          <a:p>
            <a:pPr>
              <a:defRPr/>
            </a:pPr>
            <a:fld id="{A2E5B874-9266-4B9F-A924-73D34D15F283}"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AutoShape 6"/>
          <p:cNvSpPr>
            <a:spLocks noChangeArrowheads="1"/>
          </p:cNvSpPr>
          <p:nvPr userDrawn="1"/>
        </p:nvSpPr>
        <p:spPr bwMode="auto">
          <a:xfrm>
            <a:off x="395288" y="981075"/>
            <a:ext cx="8569325" cy="5256213"/>
          </a:xfrm>
          <a:prstGeom prst="roundRect">
            <a:avLst>
              <a:gd name="adj" fmla="val 16667"/>
            </a:avLst>
          </a:prstGeom>
          <a:solidFill>
            <a:schemeClr val="bg1"/>
          </a:solidFill>
          <a:ln w="25400">
            <a:solidFill>
              <a:srgbClr val="9933FF"/>
            </a:solidFill>
            <a:round/>
            <a:headEnd/>
            <a:tailEnd/>
          </a:ln>
        </p:spPr>
        <p:txBody>
          <a:bodyPr wrap="none" anchor="ctr"/>
          <a:lstStyle/>
          <a:p>
            <a:pPr fontAlgn="auto">
              <a:spcBef>
                <a:spcPts val="0"/>
              </a:spcBef>
              <a:spcAft>
                <a:spcPts val="0"/>
              </a:spcAft>
              <a:defRPr/>
            </a:pPr>
            <a:endParaRPr lang="fr-FR" sz="1000" dirty="0">
              <a:solidFill>
                <a:srgbClr val="000000"/>
              </a:solidFill>
              <a:latin typeface="Verdana" pitchFamily="34" charset="0"/>
              <a:cs typeface="Arial" pitchFamily="34" charset="0"/>
            </a:endParaRPr>
          </a:p>
        </p:txBody>
      </p:sp>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3"/>
          <p:cNvSpPr>
            <a:spLocks noGrp="1"/>
          </p:cNvSpPr>
          <p:nvPr>
            <p:ph type="dt" sz="half" idx="10"/>
          </p:nvPr>
        </p:nvSpPr>
        <p:spPr/>
        <p:txBody>
          <a:bodyPr/>
          <a:lstStyle>
            <a:lvl1pPr>
              <a:defRPr sz="1000" smtClean="0"/>
            </a:lvl1pPr>
          </a:lstStyle>
          <a:p>
            <a:pPr>
              <a:defRPr/>
            </a:pPr>
            <a:fld id="{31B421A1-5948-4CEF-955D-F0555C27150F}" type="datetime1">
              <a:rPr lang="fr-FR"/>
              <a:pPr>
                <a:defRPr/>
              </a:pPr>
              <a:t>03/12/2015</a:t>
            </a:fld>
            <a:endParaRPr lang="fr-FR" dirty="0"/>
          </a:p>
        </p:txBody>
      </p:sp>
      <p:sp>
        <p:nvSpPr>
          <p:cNvPr id="6" name="Espace réservé du pied de page 4"/>
          <p:cNvSpPr>
            <a:spLocks noGrp="1"/>
          </p:cNvSpPr>
          <p:nvPr>
            <p:ph type="ftr" sz="quarter" idx="11"/>
          </p:nvPr>
        </p:nvSpPr>
        <p:spPr/>
        <p:txBody>
          <a:bodyPr/>
          <a:lstStyle>
            <a:lvl1pPr>
              <a:defRPr dirty="0" smtClean="0">
                <a:solidFill>
                  <a:schemeClr val="bg1"/>
                </a:solidFill>
              </a:defRPr>
            </a:lvl1pPr>
          </a:lstStyle>
          <a:p>
            <a:pPr>
              <a:defRPr/>
            </a:pPr>
            <a:r>
              <a:rPr lang="fr-FR"/>
              <a:t>Votre développement a de l’Avenir</a:t>
            </a:r>
          </a:p>
        </p:txBody>
      </p:sp>
      <p:sp>
        <p:nvSpPr>
          <p:cNvPr id="7" name="Espace réservé du numéro de diapositive 5"/>
          <p:cNvSpPr>
            <a:spLocks noGrp="1"/>
          </p:cNvSpPr>
          <p:nvPr>
            <p:ph type="sldNum" sz="quarter" idx="12"/>
          </p:nvPr>
        </p:nvSpPr>
        <p:spPr/>
        <p:txBody>
          <a:bodyPr/>
          <a:lstStyle>
            <a:lvl1pPr>
              <a:defRPr sz="1000" smtClean="0"/>
            </a:lvl1pPr>
          </a:lstStyle>
          <a:p>
            <a:pPr>
              <a:defRPr/>
            </a:pPr>
            <a:fld id="{B0A05BA3-0A03-4341-B83F-E40A4AF126D7}"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1600"/>
            </a:lvl1pPr>
            <a:lvl2pPr>
              <a:defRPr sz="1200"/>
            </a:lvl2pPr>
            <a:lvl3pPr>
              <a:defRPr sz="1200"/>
            </a:lvl3pPr>
            <a:lvl4pPr>
              <a:defRPr sz="1100"/>
            </a:lvl4pPr>
            <a:lvl5pPr>
              <a:defRPr sz="11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1"/>
          <p:cNvSpPr>
            <a:spLocks noGrp="1"/>
          </p:cNvSpPr>
          <p:nvPr>
            <p:ph type="dt" sz="half" idx="10"/>
          </p:nvPr>
        </p:nvSpPr>
        <p:spPr/>
        <p:txBody>
          <a:bodyPr/>
          <a:lstStyle>
            <a:lvl1pPr>
              <a:defRPr sz="1050" b="0" smtClean="0">
                <a:solidFill>
                  <a:prstClr val="white"/>
                </a:solidFill>
              </a:defRPr>
            </a:lvl1pPr>
          </a:lstStyle>
          <a:p>
            <a:pPr>
              <a:defRPr/>
            </a:pPr>
            <a:fld id="{80CADAEC-3F80-4C1B-B188-DD9210A63643}" type="datetime1">
              <a:rPr lang="fr-FR"/>
              <a:pPr>
                <a:defRPr/>
              </a:pPr>
              <a:t>03/12/2015</a:t>
            </a:fld>
            <a:endParaRPr lang="fr-FR" dirty="0"/>
          </a:p>
        </p:txBody>
      </p:sp>
      <p:sp>
        <p:nvSpPr>
          <p:cNvPr id="6" name="Espace réservé du pied de page 2"/>
          <p:cNvSpPr>
            <a:spLocks noGrp="1"/>
          </p:cNvSpPr>
          <p:nvPr>
            <p:ph type="ftr" sz="quarter" idx="11"/>
          </p:nvPr>
        </p:nvSpPr>
        <p:spPr/>
        <p:txBody>
          <a:bodyPr/>
          <a:lstStyle>
            <a:lvl1pPr>
              <a:defRPr sz="1000" b="0" dirty="0" smtClean="0">
                <a:solidFill>
                  <a:prstClr val="white"/>
                </a:solidFill>
              </a:defRPr>
            </a:lvl1pPr>
          </a:lstStyle>
          <a:p>
            <a:pPr>
              <a:defRPr/>
            </a:pPr>
            <a:r>
              <a:rPr lang="fr-FR"/>
              <a:t>Votre développement a de l’Avenir</a:t>
            </a:r>
          </a:p>
        </p:txBody>
      </p:sp>
      <p:sp>
        <p:nvSpPr>
          <p:cNvPr id="7" name="Espace réservé du numéro de diapositive 3"/>
          <p:cNvSpPr>
            <a:spLocks noGrp="1"/>
          </p:cNvSpPr>
          <p:nvPr>
            <p:ph type="sldNum" sz="quarter" idx="12"/>
          </p:nvPr>
        </p:nvSpPr>
        <p:spPr/>
        <p:txBody>
          <a:bodyPr/>
          <a:lstStyle>
            <a:lvl1pPr>
              <a:defRPr sz="1000" b="1" smtClean="0">
                <a:solidFill>
                  <a:prstClr val="white"/>
                </a:solidFill>
              </a:defRPr>
            </a:lvl1pPr>
          </a:lstStyle>
          <a:p>
            <a:pPr>
              <a:defRPr/>
            </a:pPr>
            <a:fld id="{7D7FCE0B-1CA0-491F-822E-CFC386438162}"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sz="1000" b="0" smtClean="0">
                <a:solidFill>
                  <a:prstClr val="white"/>
                </a:solidFill>
              </a:defRPr>
            </a:lvl1pPr>
          </a:lstStyle>
          <a:p>
            <a:pPr>
              <a:defRPr/>
            </a:pPr>
            <a:fld id="{84AD981D-CE2C-46BD-B4A8-D79F27B4715B}" type="datetime1">
              <a:rPr lang="fr-FR"/>
              <a:pPr>
                <a:defRPr/>
              </a:pPr>
              <a:t>03/12/2015</a:t>
            </a:fld>
            <a:endParaRPr lang="fr-FR" dirty="0"/>
          </a:p>
        </p:txBody>
      </p:sp>
      <p:sp>
        <p:nvSpPr>
          <p:cNvPr id="3" name="Espace réservé du pied de page 2"/>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sz="1000" dirty="0" smtClean="0">
                <a:solidFill>
                  <a:prstClr val="white"/>
                </a:solidFill>
              </a:defRPr>
            </a:lvl1pPr>
          </a:lstStyle>
          <a:p>
            <a:pPr>
              <a:defRPr/>
            </a:pPr>
            <a:r>
              <a:rPr lang="fr-FR"/>
              <a:t>Votre développement a de l’Avenir</a:t>
            </a:r>
          </a:p>
        </p:txBody>
      </p:sp>
      <p:sp>
        <p:nvSpPr>
          <p:cNvPr id="4" name="Espace réservé du numéro de diapositive 3"/>
          <p:cNvSpPr>
            <a:spLocks noGrp="1"/>
          </p:cNvSpPr>
          <p:nvPr>
            <p:ph type="sldNum" sz="quarter" idx="12"/>
          </p:nvPr>
        </p:nvSpPr>
        <p:spPr/>
        <p:txBody>
          <a:bodyPr/>
          <a:lstStyle>
            <a:lvl1pPr>
              <a:defRPr sz="1050" b="1">
                <a:solidFill>
                  <a:prstClr val="white"/>
                </a:solidFill>
              </a:defRPr>
            </a:lvl1pPr>
          </a:lstStyle>
          <a:p>
            <a:pPr>
              <a:defRPr/>
            </a:pPr>
            <a:fld id="{86372EE7-3B1E-498F-844D-3C51E15B4036}"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lumMod val="50000"/>
                  </a:schemeClr>
                </a:solidFill>
              </a:defRPr>
            </a:lvl1pPr>
          </a:lstStyle>
          <a:p>
            <a:r>
              <a:rPr lang="fr-FR" dirty="0" smtClean="0"/>
              <a:t>Cliquez pour modifier le style du titre</a:t>
            </a:r>
            <a:endParaRPr lang="fr-FR" dirty="0"/>
          </a:p>
        </p:txBody>
      </p:sp>
      <p:sp>
        <p:nvSpPr>
          <p:cNvPr id="8" name="Espace réservé du contenu 2"/>
          <p:cNvSpPr>
            <a:spLocks noGrp="1"/>
          </p:cNvSpPr>
          <p:nvPr>
            <p:ph sz="half" idx="1"/>
          </p:nvPr>
        </p:nvSpPr>
        <p:spPr>
          <a:xfrm>
            <a:off x="457200" y="1600200"/>
            <a:ext cx="8363272" cy="4525963"/>
          </a:xfrm>
        </p:spPr>
        <p:txBody>
          <a:bodyPr/>
          <a:lstStyle>
            <a:lvl1pPr>
              <a:defRPr sz="16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1"/>
          <p:cNvSpPr>
            <a:spLocks noGrp="1"/>
          </p:cNvSpPr>
          <p:nvPr>
            <p:ph type="dt" sz="half" idx="10"/>
          </p:nvPr>
        </p:nvSpPr>
        <p:spPr/>
        <p:txBody>
          <a:bodyPr/>
          <a:lstStyle>
            <a:lvl1pPr>
              <a:defRPr sz="1050" b="0" smtClean="0">
                <a:solidFill>
                  <a:prstClr val="white"/>
                </a:solidFill>
              </a:defRPr>
            </a:lvl1pPr>
          </a:lstStyle>
          <a:p>
            <a:pPr>
              <a:defRPr/>
            </a:pPr>
            <a:fld id="{1F31DB53-0919-419C-80F9-51177FE6ECD2}" type="datetime1">
              <a:rPr lang="fr-FR"/>
              <a:pPr>
                <a:defRPr/>
              </a:pPr>
              <a:t>03/12/2015</a:t>
            </a:fld>
            <a:endParaRPr lang="fr-FR" dirty="0"/>
          </a:p>
        </p:txBody>
      </p:sp>
      <p:sp>
        <p:nvSpPr>
          <p:cNvPr id="5" name="Espace réservé du pied de page 2"/>
          <p:cNvSpPr>
            <a:spLocks noGrp="1"/>
          </p:cNvSpPr>
          <p:nvPr>
            <p:ph type="ftr" sz="quarter" idx="11"/>
          </p:nvPr>
        </p:nvSpPr>
        <p:spPr/>
        <p:txBody>
          <a:bodyPr/>
          <a:lstStyle>
            <a:lvl1pPr>
              <a:defRPr sz="1050" dirty="0" smtClean="0">
                <a:solidFill>
                  <a:schemeClr val="bg1"/>
                </a:solidFill>
              </a:defRPr>
            </a:lvl1pPr>
          </a:lstStyle>
          <a:p>
            <a:pPr>
              <a:defRPr/>
            </a:pPr>
            <a:r>
              <a:rPr lang="fr-FR"/>
              <a:t>Votre développement a de l’Avenir</a:t>
            </a:r>
            <a:endParaRPr lang="fr-FR">
              <a:solidFill>
                <a:prstClr val="white"/>
              </a:solidFill>
            </a:endParaRPr>
          </a:p>
        </p:txBody>
      </p:sp>
      <p:sp>
        <p:nvSpPr>
          <p:cNvPr id="6" name="Espace réservé du numéro de diapositive 3"/>
          <p:cNvSpPr>
            <a:spLocks noGrp="1"/>
          </p:cNvSpPr>
          <p:nvPr>
            <p:ph type="sldNum" sz="quarter" idx="12"/>
          </p:nvPr>
        </p:nvSpPr>
        <p:spPr/>
        <p:txBody>
          <a:bodyPr/>
          <a:lstStyle>
            <a:lvl1pPr>
              <a:defRPr sz="1000" b="1">
                <a:solidFill>
                  <a:prstClr val="white"/>
                </a:solidFill>
              </a:defRPr>
            </a:lvl1pPr>
          </a:lstStyle>
          <a:p>
            <a:pPr>
              <a:defRPr/>
            </a:pPr>
            <a:fld id="{A50D4278-03BD-49F9-A479-09E50BF6213D}" type="slidenum">
              <a:rPr lang="fr-FR"/>
              <a:pPr>
                <a:defRPr/>
              </a:pPr>
              <a:t>‹N°›</a:t>
            </a:fld>
            <a:endParaRPr lang="fr-FR" dirty="0"/>
          </a:p>
        </p:txBody>
      </p:sp>
    </p:spTree>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NTERNE - INSTITUTIONNEL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sz="1000" smtClean="0">
                <a:solidFill>
                  <a:schemeClr val="tx1"/>
                </a:solidFill>
              </a:defRPr>
            </a:lvl1pPr>
          </a:lstStyle>
          <a:p>
            <a:pPr>
              <a:defRPr/>
            </a:pPr>
            <a:fld id="{C2B299AE-7334-476C-885F-F9CEAA77F186}" type="datetime1">
              <a:rPr lang="fr-FR"/>
              <a:pPr>
                <a:defRPr/>
              </a:pPr>
              <a:t>03/12/2015</a:t>
            </a:fld>
            <a:endParaRPr lang="fr-FR" dirty="0"/>
          </a:p>
        </p:txBody>
      </p:sp>
      <p:sp>
        <p:nvSpPr>
          <p:cNvPr id="5" name="Espace réservé du pied de page 4"/>
          <p:cNvSpPr>
            <a:spLocks noGrp="1"/>
          </p:cNvSpPr>
          <p:nvPr>
            <p:ph type="ftr" sz="quarter" idx="11"/>
          </p:nvPr>
        </p:nvSpPr>
        <p:spPr/>
        <p:txBody>
          <a:bodyPr/>
          <a:lstStyle>
            <a:lvl1pPr>
              <a:defRPr sz="1000" dirty="0" smtClean="0">
                <a:solidFill>
                  <a:schemeClr val="tx1"/>
                </a:solidFill>
              </a:defRPr>
            </a:lvl1pPr>
          </a:lstStyle>
          <a:p>
            <a:pPr>
              <a:defRPr/>
            </a:pPr>
            <a:r>
              <a:rPr lang="fr-FR"/>
              <a:t>Votre développement a de l’Avenir</a:t>
            </a:r>
          </a:p>
        </p:txBody>
      </p:sp>
      <p:sp>
        <p:nvSpPr>
          <p:cNvPr id="6" name="Espace réservé du numéro de diapositive 5"/>
          <p:cNvSpPr>
            <a:spLocks noGrp="1"/>
          </p:cNvSpPr>
          <p:nvPr>
            <p:ph type="sldNum" sz="quarter" idx="12"/>
          </p:nvPr>
        </p:nvSpPr>
        <p:spPr/>
        <p:txBody>
          <a:bodyPr/>
          <a:lstStyle>
            <a:lvl1pPr>
              <a:defRPr sz="1000" smtClean="0">
                <a:solidFill>
                  <a:schemeClr val="tx1"/>
                </a:solidFill>
              </a:defRPr>
            </a:lvl1pPr>
          </a:lstStyle>
          <a:p>
            <a:pPr>
              <a:defRPr/>
            </a:pPr>
            <a:fld id="{B5978645-90DA-4CAC-AA96-24A2D47E566B}"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79513" y="2736850"/>
            <a:ext cx="3312368" cy="1916286"/>
          </a:xfrm>
        </p:spPr>
        <p:txBody>
          <a:bodyPr/>
          <a:lstStyle/>
          <a:p>
            <a:r>
              <a:rPr lang="fr-FR" dirty="0" smtClean="0"/>
              <a:t>Cliquez pour modifier le style du titre</a:t>
            </a:r>
            <a:endParaRPr lang="fr-FR" dirty="0"/>
          </a:p>
        </p:txBody>
      </p:sp>
      <p:sp>
        <p:nvSpPr>
          <p:cNvPr id="3" name="Espace réservé de la date 2"/>
          <p:cNvSpPr>
            <a:spLocks noGrp="1"/>
          </p:cNvSpPr>
          <p:nvPr>
            <p:ph type="dt" sz="half" idx="10"/>
          </p:nvPr>
        </p:nvSpPr>
        <p:spPr/>
        <p:txBody>
          <a:bodyPr/>
          <a:lstStyle>
            <a:lvl1pPr>
              <a:defRPr sz="1000" b="0" smtClean="0">
                <a:solidFill>
                  <a:schemeClr val="tx1"/>
                </a:solidFill>
              </a:defRPr>
            </a:lvl1pPr>
          </a:lstStyle>
          <a:p>
            <a:pPr>
              <a:defRPr/>
            </a:pPr>
            <a:fld id="{3ECF54D8-727E-40AD-B42D-D89AEBBA3589}" type="datetime1">
              <a:rPr lang="fr-FR"/>
              <a:pPr>
                <a:defRPr/>
              </a:pPr>
              <a:t>03/12/2015</a:t>
            </a:fld>
            <a:endParaRPr lang="fr-FR" dirty="0"/>
          </a:p>
        </p:txBody>
      </p:sp>
      <p:sp>
        <p:nvSpPr>
          <p:cNvPr id="4" name="Espace réservé du pied de page 3"/>
          <p:cNvSpPr>
            <a:spLocks noGrp="1"/>
          </p:cNvSpPr>
          <p:nvPr>
            <p:ph type="ftr" sz="quarter" idx="11"/>
          </p:nvPr>
        </p:nvSpPr>
        <p:spPr/>
        <p:txBody>
          <a:bodyPr/>
          <a:lstStyle>
            <a:lvl1pPr>
              <a:defRPr>
                <a:solidFill>
                  <a:prstClr val="black">
                    <a:tint val="75000"/>
                  </a:prstClr>
                </a:solidFill>
              </a:defRPr>
            </a:lvl1pPr>
          </a:lstStyle>
          <a:p>
            <a:pPr>
              <a:defRPr/>
            </a:pPr>
            <a:r>
              <a:rPr lang="fr-FR"/>
              <a:t>Votre développement a de l’Avenir</a:t>
            </a:r>
          </a:p>
        </p:txBody>
      </p:sp>
      <p:sp>
        <p:nvSpPr>
          <p:cNvPr id="5" name="Espace réservé du numéro de diapositive 4"/>
          <p:cNvSpPr>
            <a:spLocks noGrp="1"/>
          </p:cNvSpPr>
          <p:nvPr>
            <p:ph type="sldNum" sz="quarter" idx="12"/>
          </p:nvPr>
        </p:nvSpPr>
        <p:spPr/>
        <p:txBody>
          <a:bodyPr/>
          <a:lstStyle>
            <a:lvl1pPr>
              <a:defRPr/>
            </a:lvl1pPr>
          </a:lstStyle>
          <a:p>
            <a:pPr>
              <a:defRPr/>
            </a:pPr>
            <a:fld id="{2EAB15ED-D1ED-42F6-8C38-C1C9AE0A7F0A}" type="slidenum">
              <a:rPr lang="fr-FR"/>
              <a:pPr>
                <a:defRPr/>
              </a:pPr>
              <a:t>‹N°›</a:t>
            </a:fld>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843213" y="0"/>
            <a:ext cx="6300787"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453188"/>
            <a:ext cx="2133600" cy="365125"/>
          </a:xfrm>
          <a:prstGeom prst="rect">
            <a:avLst/>
          </a:prstGeom>
        </p:spPr>
        <p:txBody>
          <a:bodyPr vert="horz" lIns="91440" tIns="45720" rIns="91440" bIns="45720" rtlCol="0" anchor="ctr"/>
          <a:lstStyle>
            <a:lvl1pPr algn="l" fontAlgn="auto">
              <a:spcBef>
                <a:spcPts val="0"/>
              </a:spcBef>
              <a:spcAft>
                <a:spcPts val="0"/>
              </a:spcAft>
              <a:defRPr sz="1000" smtClean="0">
                <a:solidFill>
                  <a:prstClr val="white"/>
                </a:solidFill>
                <a:latin typeface="Verdana" pitchFamily="34" charset="0"/>
                <a:cs typeface="+mn-cs"/>
              </a:defRPr>
            </a:lvl1pPr>
          </a:lstStyle>
          <a:p>
            <a:pPr>
              <a:defRPr/>
            </a:pPr>
            <a:fld id="{DC25044C-A269-4ACE-A1E4-431A434197ED}" type="datetime1">
              <a:rPr lang="fr-FR"/>
              <a:pPr>
                <a:defRPr/>
              </a:pPr>
              <a:t>03/12/2015</a:t>
            </a:fld>
            <a:endParaRPr lang="fr-FR" dirty="0"/>
          </a:p>
        </p:txBody>
      </p:sp>
      <p:sp>
        <p:nvSpPr>
          <p:cNvPr id="5" name="Espace réservé du pied de page 4"/>
          <p:cNvSpPr>
            <a:spLocks noGrp="1"/>
          </p:cNvSpPr>
          <p:nvPr>
            <p:ph type="ftr" sz="quarter" idx="3"/>
          </p:nvPr>
        </p:nvSpPr>
        <p:spPr>
          <a:xfrm>
            <a:off x="3124200" y="6448425"/>
            <a:ext cx="2895600" cy="365125"/>
          </a:xfrm>
          <a:prstGeom prst="rect">
            <a:avLst/>
          </a:prstGeom>
        </p:spPr>
        <p:txBody>
          <a:bodyPr vert="horz" lIns="91440" tIns="45720" rIns="91440" bIns="45720" rtlCol="0" anchor="ctr"/>
          <a:lstStyle>
            <a:lvl1pPr algn="ctr" fontAlgn="auto">
              <a:spcBef>
                <a:spcPts val="0"/>
              </a:spcBef>
              <a:spcAft>
                <a:spcPts val="0"/>
              </a:spcAft>
              <a:defRPr sz="10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fr-FR"/>
              <a:t>Votre développement a de l’Avenir</a:t>
            </a:r>
          </a:p>
        </p:txBody>
      </p:sp>
      <p:sp>
        <p:nvSpPr>
          <p:cNvPr id="6" name="Espace réservé du numéro de diapositive 5"/>
          <p:cNvSpPr>
            <a:spLocks noGrp="1"/>
          </p:cNvSpPr>
          <p:nvPr>
            <p:ph type="sldNum" sz="quarter" idx="4"/>
          </p:nvPr>
        </p:nvSpPr>
        <p:spPr>
          <a:xfrm>
            <a:off x="6975475" y="6448425"/>
            <a:ext cx="2133600" cy="365125"/>
          </a:xfrm>
          <a:prstGeom prst="rect">
            <a:avLst/>
          </a:prstGeom>
        </p:spPr>
        <p:txBody>
          <a:bodyPr vert="horz" lIns="91440" tIns="45720" rIns="91440" bIns="45720" rtlCol="0" anchor="ctr"/>
          <a:lstStyle>
            <a:lvl1pPr algn="r" fontAlgn="auto">
              <a:spcBef>
                <a:spcPts val="0"/>
              </a:spcBef>
              <a:spcAft>
                <a:spcPts val="0"/>
              </a:spcAft>
              <a:defRPr sz="1000" smtClean="0">
                <a:solidFill>
                  <a:prstClr val="white"/>
                </a:solidFill>
                <a:latin typeface="Verdana" pitchFamily="34" charset="0"/>
                <a:cs typeface="+mn-cs"/>
              </a:defRPr>
            </a:lvl1pPr>
          </a:lstStyle>
          <a:p>
            <a:pPr>
              <a:defRPr/>
            </a:pPr>
            <a:fld id="{0C9DB147-17A2-4E09-A1A9-1DACB1A52AAB}"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iming>
    <p:tnLst>
      <p:par>
        <p:cTn id="1" dur="indefinite" restart="never" nodeType="tmRoot"/>
      </p:par>
    </p:tnLst>
  </p:timing>
  <p:hf hdr="0"/>
  <p:txStyles>
    <p:titleStyle>
      <a:lvl1pPr algn="r" rtl="0" eaLnBrk="0" fontAlgn="base" hangingPunct="0">
        <a:spcBef>
          <a:spcPct val="0"/>
        </a:spcBef>
        <a:spcAft>
          <a:spcPct val="0"/>
        </a:spcAft>
        <a:defRPr sz="2400" b="1" kern="1200">
          <a:solidFill>
            <a:srgbClr val="7F7F7F"/>
          </a:solidFill>
          <a:latin typeface="Verdana" pitchFamily="34" charset="0"/>
          <a:ea typeface="+mj-ea"/>
          <a:cs typeface="+mj-cs"/>
        </a:defRPr>
      </a:lvl1pPr>
      <a:lvl2pPr algn="r" rtl="0" eaLnBrk="0" fontAlgn="base" hangingPunct="0">
        <a:spcBef>
          <a:spcPct val="0"/>
        </a:spcBef>
        <a:spcAft>
          <a:spcPct val="0"/>
        </a:spcAft>
        <a:defRPr sz="2400" b="1">
          <a:solidFill>
            <a:srgbClr val="7F7F7F"/>
          </a:solidFill>
          <a:latin typeface="Verdana" pitchFamily="34" charset="0"/>
        </a:defRPr>
      </a:lvl2pPr>
      <a:lvl3pPr algn="r" rtl="0" eaLnBrk="0" fontAlgn="base" hangingPunct="0">
        <a:spcBef>
          <a:spcPct val="0"/>
        </a:spcBef>
        <a:spcAft>
          <a:spcPct val="0"/>
        </a:spcAft>
        <a:defRPr sz="2400" b="1">
          <a:solidFill>
            <a:srgbClr val="7F7F7F"/>
          </a:solidFill>
          <a:latin typeface="Verdana" pitchFamily="34" charset="0"/>
        </a:defRPr>
      </a:lvl3pPr>
      <a:lvl4pPr algn="r" rtl="0" eaLnBrk="0" fontAlgn="base" hangingPunct="0">
        <a:spcBef>
          <a:spcPct val="0"/>
        </a:spcBef>
        <a:spcAft>
          <a:spcPct val="0"/>
        </a:spcAft>
        <a:defRPr sz="2400" b="1">
          <a:solidFill>
            <a:srgbClr val="7F7F7F"/>
          </a:solidFill>
          <a:latin typeface="Verdana" pitchFamily="34" charset="0"/>
        </a:defRPr>
      </a:lvl4pPr>
      <a:lvl5pPr algn="r" rtl="0" eaLnBrk="0" fontAlgn="base" hangingPunct="0">
        <a:spcBef>
          <a:spcPct val="0"/>
        </a:spcBef>
        <a:spcAft>
          <a:spcPct val="0"/>
        </a:spcAft>
        <a:defRPr sz="2400" b="1">
          <a:solidFill>
            <a:srgbClr val="7F7F7F"/>
          </a:solidFill>
          <a:latin typeface="Verdana" pitchFamily="34" charset="0"/>
        </a:defRPr>
      </a:lvl5pPr>
      <a:lvl6pPr marL="457200" algn="ctr" rtl="0" fontAlgn="base">
        <a:spcBef>
          <a:spcPct val="0"/>
        </a:spcBef>
        <a:spcAft>
          <a:spcPct val="0"/>
        </a:spcAft>
        <a:defRPr sz="2400" b="1">
          <a:solidFill>
            <a:srgbClr val="262626"/>
          </a:solidFill>
          <a:latin typeface="Verdana" pitchFamily="34" charset="0"/>
        </a:defRPr>
      </a:lvl6pPr>
      <a:lvl7pPr marL="914400" algn="ctr" rtl="0" fontAlgn="base">
        <a:spcBef>
          <a:spcPct val="0"/>
        </a:spcBef>
        <a:spcAft>
          <a:spcPct val="0"/>
        </a:spcAft>
        <a:defRPr sz="2400" b="1">
          <a:solidFill>
            <a:srgbClr val="262626"/>
          </a:solidFill>
          <a:latin typeface="Verdana" pitchFamily="34" charset="0"/>
        </a:defRPr>
      </a:lvl7pPr>
      <a:lvl8pPr marL="1371600" algn="ctr" rtl="0" fontAlgn="base">
        <a:spcBef>
          <a:spcPct val="0"/>
        </a:spcBef>
        <a:spcAft>
          <a:spcPct val="0"/>
        </a:spcAft>
        <a:defRPr sz="2400" b="1">
          <a:solidFill>
            <a:srgbClr val="262626"/>
          </a:solidFill>
          <a:latin typeface="Verdana" pitchFamily="34" charset="0"/>
        </a:defRPr>
      </a:lvl8pPr>
      <a:lvl9pPr marL="1828800" algn="ctr" rtl="0" fontAlgn="base">
        <a:spcBef>
          <a:spcPct val="0"/>
        </a:spcBef>
        <a:spcAft>
          <a:spcPct val="0"/>
        </a:spcAft>
        <a:defRPr sz="2400" b="1">
          <a:solidFill>
            <a:srgbClr val="262626"/>
          </a:solidFill>
          <a:latin typeface="Verdana" pitchFamily="34" charset="0"/>
        </a:defRPr>
      </a:lvl9pPr>
    </p:titleStyle>
    <p:bodyStyle>
      <a:lvl1pPr marL="342900" indent="-342900" algn="l" rtl="0" eaLnBrk="0" fontAlgn="base" hangingPunct="0">
        <a:spcBef>
          <a:spcPct val="20000"/>
        </a:spcBef>
        <a:spcAft>
          <a:spcPct val="0"/>
        </a:spcAft>
        <a:buClr>
          <a:srgbClr val="7030A0"/>
        </a:buClr>
        <a:buFont typeface="Wingdings" pitchFamily="2" charset="2"/>
        <a:buChar char="§"/>
        <a:defRPr sz="1600" kern="12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Verdana" pitchFamily="34" charset="0"/>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Verdana" pitchFamily="34" charset="0"/>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Verdana" pitchFamily="34" charset="0"/>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9218" name="Espace réservé du titre 1"/>
          <p:cNvSpPr>
            <a:spLocks noGrp="1"/>
          </p:cNvSpPr>
          <p:nvPr>
            <p:ph type="title"/>
          </p:nvPr>
        </p:nvSpPr>
        <p:spPr bwMode="auto">
          <a:xfrm>
            <a:off x="2843213" y="0"/>
            <a:ext cx="6300787"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921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453188"/>
            <a:ext cx="2133600" cy="365125"/>
          </a:xfrm>
          <a:prstGeom prst="rect">
            <a:avLst/>
          </a:prstGeom>
        </p:spPr>
        <p:txBody>
          <a:bodyPr vert="horz" lIns="91440" tIns="45720" rIns="91440" bIns="45720" rtlCol="0" anchor="ctr"/>
          <a:lstStyle>
            <a:lvl1pPr algn="l" fontAlgn="auto">
              <a:spcBef>
                <a:spcPts val="0"/>
              </a:spcBef>
              <a:spcAft>
                <a:spcPts val="0"/>
              </a:spcAft>
              <a:defRPr sz="1000" smtClean="0">
                <a:solidFill>
                  <a:prstClr val="white"/>
                </a:solidFill>
                <a:latin typeface="Verdana" pitchFamily="34" charset="0"/>
                <a:cs typeface="+mn-cs"/>
              </a:defRPr>
            </a:lvl1pPr>
          </a:lstStyle>
          <a:p>
            <a:pPr>
              <a:defRPr/>
            </a:pPr>
            <a:fld id="{6910F4CC-A584-4898-96B7-BDADB25E246A}" type="datetime1">
              <a:rPr lang="fr-FR"/>
              <a:pPr>
                <a:defRPr/>
              </a:pPr>
              <a:t>03/12/2015</a:t>
            </a:fld>
            <a:endParaRPr lang="fr-FR" dirty="0"/>
          </a:p>
        </p:txBody>
      </p:sp>
      <p:sp>
        <p:nvSpPr>
          <p:cNvPr id="5" name="Espace réservé du pied de page 4"/>
          <p:cNvSpPr>
            <a:spLocks noGrp="1"/>
          </p:cNvSpPr>
          <p:nvPr>
            <p:ph type="ftr" sz="quarter" idx="3"/>
          </p:nvPr>
        </p:nvSpPr>
        <p:spPr>
          <a:xfrm>
            <a:off x="3124200" y="6448425"/>
            <a:ext cx="2895600" cy="365125"/>
          </a:xfrm>
          <a:prstGeom prst="rect">
            <a:avLst/>
          </a:prstGeom>
        </p:spPr>
        <p:txBody>
          <a:bodyPr vert="horz" lIns="91440" tIns="45720" rIns="91440" bIns="45720" rtlCol="0" anchor="ctr"/>
          <a:lstStyle>
            <a:lvl1pPr algn="ctr" fontAlgn="auto">
              <a:spcBef>
                <a:spcPts val="0"/>
              </a:spcBef>
              <a:spcAft>
                <a:spcPts val="0"/>
              </a:spcAft>
              <a:defRPr sz="1000" dirty="0" smtClean="0">
                <a:solidFill>
                  <a:prstClr val="white"/>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fr-FR"/>
              <a:t>Votre développement a de l’Avenir</a:t>
            </a:r>
          </a:p>
        </p:txBody>
      </p:sp>
      <p:sp>
        <p:nvSpPr>
          <p:cNvPr id="6" name="Espace réservé du numéro de diapositive 5"/>
          <p:cNvSpPr>
            <a:spLocks noGrp="1"/>
          </p:cNvSpPr>
          <p:nvPr>
            <p:ph type="sldNum" sz="quarter" idx="4"/>
          </p:nvPr>
        </p:nvSpPr>
        <p:spPr>
          <a:xfrm>
            <a:off x="6975475" y="6448425"/>
            <a:ext cx="2133600" cy="365125"/>
          </a:xfrm>
          <a:prstGeom prst="rect">
            <a:avLst/>
          </a:prstGeom>
        </p:spPr>
        <p:txBody>
          <a:bodyPr vert="horz" lIns="91440" tIns="45720" rIns="91440" bIns="45720" rtlCol="0" anchor="ctr"/>
          <a:lstStyle>
            <a:lvl1pPr algn="r" fontAlgn="auto">
              <a:spcBef>
                <a:spcPts val="0"/>
              </a:spcBef>
              <a:spcAft>
                <a:spcPts val="0"/>
              </a:spcAft>
              <a:defRPr sz="1000" smtClean="0">
                <a:solidFill>
                  <a:prstClr val="white"/>
                </a:solidFill>
                <a:latin typeface="Verdana" pitchFamily="34" charset="0"/>
                <a:cs typeface="+mn-cs"/>
              </a:defRPr>
            </a:lvl1pPr>
          </a:lstStyle>
          <a:p>
            <a:pPr>
              <a:defRPr/>
            </a:pPr>
            <a:fld id="{314FC7B3-8BE5-484F-80C5-7C5C68B71299}"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iming>
    <p:tnLst>
      <p:par>
        <p:cTn id="1" dur="indefinite" restart="never" nodeType="tmRoot"/>
      </p:par>
    </p:tnLst>
  </p:timing>
  <p:hf hdr="0"/>
  <p:txStyles>
    <p:titleStyle>
      <a:lvl1pPr algn="r" rtl="0" eaLnBrk="0" fontAlgn="base" hangingPunct="0">
        <a:spcBef>
          <a:spcPct val="0"/>
        </a:spcBef>
        <a:spcAft>
          <a:spcPct val="0"/>
        </a:spcAft>
        <a:defRPr sz="2400" b="1" kern="1200">
          <a:solidFill>
            <a:srgbClr val="7F7F7F"/>
          </a:solidFill>
          <a:latin typeface="Verdana" pitchFamily="34" charset="0"/>
          <a:ea typeface="+mj-ea"/>
          <a:cs typeface="+mj-cs"/>
        </a:defRPr>
      </a:lvl1pPr>
      <a:lvl2pPr algn="r" rtl="0" eaLnBrk="0" fontAlgn="base" hangingPunct="0">
        <a:spcBef>
          <a:spcPct val="0"/>
        </a:spcBef>
        <a:spcAft>
          <a:spcPct val="0"/>
        </a:spcAft>
        <a:defRPr sz="2400" b="1">
          <a:solidFill>
            <a:srgbClr val="7F7F7F"/>
          </a:solidFill>
          <a:latin typeface="Verdana" pitchFamily="34" charset="0"/>
        </a:defRPr>
      </a:lvl2pPr>
      <a:lvl3pPr algn="r" rtl="0" eaLnBrk="0" fontAlgn="base" hangingPunct="0">
        <a:spcBef>
          <a:spcPct val="0"/>
        </a:spcBef>
        <a:spcAft>
          <a:spcPct val="0"/>
        </a:spcAft>
        <a:defRPr sz="2400" b="1">
          <a:solidFill>
            <a:srgbClr val="7F7F7F"/>
          </a:solidFill>
          <a:latin typeface="Verdana" pitchFamily="34" charset="0"/>
        </a:defRPr>
      </a:lvl3pPr>
      <a:lvl4pPr algn="r" rtl="0" eaLnBrk="0" fontAlgn="base" hangingPunct="0">
        <a:spcBef>
          <a:spcPct val="0"/>
        </a:spcBef>
        <a:spcAft>
          <a:spcPct val="0"/>
        </a:spcAft>
        <a:defRPr sz="2400" b="1">
          <a:solidFill>
            <a:srgbClr val="7F7F7F"/>
          </a:solidFill>
          <a:latin typeface="Verdana" pitchFamily="34" charset="0"/>
        </a:defRPr>
      </a:lvl4pPr>
      <a:lvl5pPr algn="r" rtl="0" eaLnBrk="0" fontAlgn="base" hangingPunct="0">
        <a:spcBef>
          <a:spcPct val="0"/>
        </a:spcBef>
        <a:spcAft>
          <a:spcPct val="0"/>
        </a:spcAft>
        <a:defRPr sz="2400" b="1">
          <a:solidFill>
            <a:srgbClr val="7F7F7F"/>
          </a:solidFill>
          <a:latin typeface="Verdana" pitchFamily="34" charset="0"/>
        </a:defRPr>
      </a:lvl5pPr>
      <a:lvl6pPr marL="457200" algn="ctr" rtl="0" fontAlgn="base">
        <a:spcBef>
          <a:spcPct val="0"/>
        </a:spcBef>
        <a:spcAft>
          <a:spcPct val="0"/>
        </a:spcAft>
        <a:defRPr sz="2400" b="1">
          <a:solidFill>
            <a:srgbClr val="262626"/>
          </a:solidFill>
          <a:latin typeface="Verdana" pitchFamily="34" charset="0"/>
        </a:defRPr>
      </a:lvl6pPr>
      <a:lvl7pPr marL="914400" algn="ctr" rtl="0" fontAlgn="base">
        <a:spcBef>
          <a:spcPct val="0"/>
        </a:spcBef>
        <a:spcAft>
          <a:spcPct val="0"/>
        </a:spcAft>
        <a:defRPr sz="2400" b="1">
          <a:solidFill>
            <a:srgbClr val="262626"/>
          </a:solidFill>
          <a:latin typeface="Verdana" pitchFamily="34" charset="0"/>
        </a:defRPr>
      </a:lvl7pPr>
      <a:lvl8pPr marL="1371600" algn="ctr" rtl="0" fontAlgn="base">
        <a:spcBef>
          <a:spcPct val="0"/>
        </a:spcBef>
        <a:spcAft>
          <a:spcPct val="0"/>
        </a:spcAft>
        <a:defRPr sz="2400" b="1">
          <a:solidFill>
            <a:srgbClr val="262626"/>
          </a:solidFill>
          <a:latin typeface="Verdana" pitchFamily="34" charset="0"/>
        </a:defRPr>
      </a:lvl8pPr>
      <a:lvl9pPr marL="1828800" algn="ctr" rtl="0" fontAlgn="base">
        <a:spcBef>
          <a:spcPct val="0"/>
        </a:spcBef>
        <a:spcAft>
          <a:spcPct val="0"/>
        </a:spcAft>
        <a:defRPr sz="2400" b="1">
          <a:solidFill>
            <a:srgbClr val="262626"/>
          </a:solidFill>
          <a:latin typeface="Verdana" pitchFamily="34" charset="0"/>
        </a:defRPr>
      </a:lvl9pPr>
    </p:titleStyle>
    <p:bodyStyle>
      <a:lvl1pPr marL="342900" indent="-342900" algn="l" rtl="0" eaLnBrk="0" fontAlgn="base" hangingPunct="0">
        <a:spcBef>
          <a:spcPct val="20000"/>
        </a:spcBef>
        <a:spcAft>
          <a:spcPct val="0"/>
        </a:spcAft>
        <a:buClr>
          <a:srgbClr val="7030A0"/>
        </a:buClr>
        <a:buFont typeface="Wingdings" pitchFamily="2" charset="2"/>
        <a:buChar char="§"/>
        <a:defRPr sz="1600" kern="12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Verdana" pitchFamily="34" charset="0"/>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Verdana" pitchFamily="34" charset="0"/>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Verdana" pitchFamily="34" charset="0"/>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6386" name="Espace réservé du titre 1"/>
          <p:cNvSpPr>
            <a:spLocks noGrp="1"/>
          </p:cNvSpPr>
          <p:nvPr>
            <p:ph type="title"/>
          </p:nvPr>
        </p:nvSpPr>
        <p:spPr bwMode="auto">
          <a:xfrm>
            <a:off x="2843213" y="0"/>
            <a:ext cx="6300787"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638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4531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solidFill>
                <a:latin typeface="Verdana" pitchFamily="34" charset="0"/>
                <a:cs typeface="+mn-cs"/>
              </a:defRPr>
            </a:lvl1pPr>
          </a:lstStyle>
          <a:p>
            <a:pPr>
              <a:defRPr/>
            </a:pPr>
            <a:fld id="{052642C1-BDB5-40D3-A077-61614F8C7319}" type="datetime1">
              <a:rPr lang="fr-FR"/>
              <a:pPr>
                <a:defRPr/>
              </a:pPr>
              <a:t>03/12/2015</a:t>
            </a:fld>
            <a:endParaRPr lang="fr-FR" dirty="0"/>
          </a:p>
        </p:txBody>
      </p:sp>
      <p:sp>
        <p:nvSpPr>
          <p:cNvPr id="5" name="Espace réservé du pied de page 4"/>
          <p:cNvSpPr>
            <a:spLocks noGrp="1"/>
          </p:cNvSpPr>
          <p:nvPr>
            <p:ph type="ftr" sz="quarter" idx="3"/>
          </p:nvPr>
        </p:nvSpPr>
        <p:spPr>
          <a:xfrm>
            <a:off x="3124200" y="6448425"/>
            <a:ext cx="2895600" cy="365125"/>
          </a:xfrm>
          <a:prstGeom prst="rect">
            <a:avLst/>
          </a:prstGeom>
        </p:spPr>
        <p:txBody>
          <a:bodyPr vert="horz" lIns="91440" tIns="45720" rIns="91440" bIns="45720" rtlCol="0" anchor="ctr"/>
          <a:lstStyle>
            <a:lvl1pPr algn="ctr" fontAlgn="auto">
              <a:spcBef>
                <a:spcPts val="0"/>
              </a:spcBef>
              <a:spcAft>
                <a:spcPts val="0"/>
              </a:spcAft>
              <a:defRPr sz="1000" dirty="0" smtClean="0">
                <a:solidFill>
                  <a:prstClr val="white"/>
                </a:solidFill>
                <a:latin typeface="Verdana" panose="020B0604030504040204" pitchFamily="34" charset="0"/>
                <a:ea typeface="Verdana" panose="020B0604030504040204" pitchFamily="34" charset="0"/>
                <a:cs typeface="Verdana" panose="020B0604030504040204" pitchFamily="34" charset="0"/>
              </a:defRPr>
            </a:lvl1pPr>
          </a:lstStyle>
          <a:p>
            <a:pPr>
              <a:defRPr/>
            </a:pPr>
            <a:r>
              <a:rPr lang="fr-FR"/>
              <a:t>Votre développement a de l’Avenir</a:t>
            </a:r>
          </a:p>
        </p:txBody>
      </p:sp>
      <p:sp>
        <p:nvSpPr>
          <p:cNvPr id="6" name="Espace réservé du numéro de diapositive 5"/>
          <p:cNvSpPr>
            <a:spLocks noGrp="1"/>
          </p:cNvSpPr>
          <p:nvPr>
            <p:ph type="sldNum" sz="quarter" idx="4"/>
          </p:nvPr>
        </p:nvSpPr>
        <p:spPr>
          <a:xfrm>
            <a:off x="6975475" y="6448425"/>
            <a:ext cx="2133600" cy="365125"/>
          </a:xfrm>
          <a:prstGeom prst="rect">
            <a:avLst/>
          </a:prstGeom>
        </p:spPr>
        <p:txBody>
          <a:bodyPr vert="horz" lIns="91440" tIns="45720" rIns="91440" bIns="45720" rtlCol="0" anchor="ctr"/>
          <a:lstStyle>
            <a:lvl1pPr algn="r" fontAlgn="auto">
              <a:spcBef>
                <a:spcPts val="0"/>
              </a:spcBef>
              <a:spcAft>
                <a:spcPts val="0"/>
              </a:spcAft>
              <a:defRPr sz="1000" smtClean="0">
                <a:solidFill>
                  <a:prstClr val="white"/>
                </a:solidFill>
                <a:latin typeface="Verdana" pitchFamily="34" charset="0"/>
                <a:cs typeface="+mn-cs"/>
              </a:defRPr>
            </a:lvl1pPr>
          </a:lstStyle>
          <a:p>
            <a:pPr>
              <a:defRPr/>
            </a:pPr>
            <a:fld id="{090D16E5-F5CF-4E46-A8F6-27FE18862350}"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p:timing>
    <p:tnLst>
      <p:par>
        <p:cTn id="1" dur="indefinite" restart="never" nodeType="tmRoot"/>
      </p:par>
    </p:tnLst>
  </p:timing>
  <p:hf hdr="0"/>
  <p:txStyles>
    <p:titleStyle>
      <a:lvl1pPr algn="r" rtl="0" eaLnBrk="0" fontAlgn="base" hangingPunct="0">
        <a:spcBef>
          <a:spcPct val="0"/>
        </a:spcBef>
        <a:spcAft>
          <a:spcPct val="0"/>
        </a:spcAft>
        <a:defRPr sz="2400" b="1" kern="1200">
          <a:solidFill>
            <a:srgbClr val="7F7F7F"/>
          </a:solidFill>
          <a:latin typeface="Verdana" pitchFamily="34" charset="0"/>
          <a:ea typeface="+mj-ea"/>
          <a:cs typeface="+mj-cs"/>
        </a:defRPr>
      </a:lvl1pPr>
      <a:lvl2pPr algn="r" rtl="0" eaLnBrk="0" fontAlgn="base" hangingPunct="0">
        <a:spcBef>
          <a:spcPct val="0"/>
        </a:spcBef>
        <a:spcAft>
          <a:spcPct val="0"/>
        </a:spcAft>
        <a:defRPr sz="2400" b="1">
          <a:solidFill>
            <a:srgbClr val="7F7F7F"/>
          </a:solidFill>
          <a:latin typeface="Verdana" pitchFamily="34" charset="0"/>
        </a:defRPr>
      </a:lvl2pPr>
      <a:lvl3pPr algn="r" rtl="0" eaLnBrk="0" fontAlgn="base" hangingPunct="0">
        <a:spcBef>
          <a:spcPct val="0"/>
        </a:spcBef>
        <a:spcAft>
          <a:spcPct val="0"/>
        </a:spcAft>
        <a:defRPr sz="2400" b="1">
          <a:solidFill>
            <a:srgbClr val="7F7F7F"/>
          </a:solidFill>
          <a:latin typeface="Verdana" pitchFamily="34" charset="0"/>
        </a:defRPr>
      </a:lvl3pPr>
      <a:lvl4pPr algn="r" rtl="0" eaLnBrk="0" fontAlgn="base" hangingPunct="0">
        <a:spcBef>
          <a:spcPct val="0"/>
        </a:spcBef>
        <a:spcAft>
          <a:spcPct val="0"/>
        </a:spcAft>
        <a:defRPr sz="2400" b="1">
          <a:solidFill>
            <a:srgbClr val="7F7F7F"/>
          </a:solidFill>
          <a:latin typeface="Verdana" pitchFamily="34" charset="0"/>
        </a:defRPr>
      </a:lvl4pPr>
      <a:lvl5pPr algn="r" rtl="0" eaLnBrk="0" fontAlgn="base" hangingPunct="0">
        <a:spcBef>
          <a:spcPct val="0"/>
        </a:spcBef>
        <a:spcAft>
          <a:spcPct val="0"/>
        </a:spcAft>
        <a:defRPr sz="2400" b="1">
          <a:solidFill>
            <a:srgbClr val="7F7F7F"/>
          </a:solidFill>
          <a:latin typeface="Verdana" pitchFamily="34" charset="0"/>
        </a:defRPr>
      </a:lvl5pPr>
      <a:lvl6pPr marL="457200" algn="ctr" rtl="0" fontAlgn="base">
        <a:spcBef>
          <a:spcPct val="0"/>
        </a:spcBef>
        <a:spcAft>
          <a:spcPct val="0"/>
        </a:spcAft>
        <a:defRPr sz="2400" b="1">
          <a:solidFill>
            <a:srgbClr val="262626"/>
          </a:solidFill>
          <a:latin typeface="Verdana" pitchFamily="34" charset="0"/>
        </a:defRPr>
      </a:lvl6pPr>
      <a:lvl7pPr marL="914400" algn="ctr" rtl="0" fontAlgn="base">
        <a:spcBef>
          <a:spcPct val="0"/>
        </a:spcBef>
        <a:spcAft>
          <a:spcPct val="0"/>
        </a:spcAft>
        <a:defRPr sz="2400" b="1">
          <a:solidFill>
            <a:srgbClr val="262626"/>
          </a:solidFill>
          <a:latin typeface="Verdana" pitchFamily="34" charset="0"/>
        </a:defRPr>
      </a:lvl7pPr>
      <a:lvl8pPr marL="1371600" algn="ctr" rtl="0" fontAlgn="base">
        <a:spcBef>
          <a:spcPct val="0"/>
        </a:spcBef>
        <a:spcAft>
          <a:spcPct val="0"/>
        </a:spcAft>
        <a:defRPr sz="2400" b="1">
          <a:solidFill>
            <a:srgbClr val="262626"/>
          </a:solidFill>
          <a:latin typeface="Verdana" pitchFamily="34" charset="0"/>
        </a:defRPr>
      </a:lvl8pPr>
      <a:lvl9pPr marL="1828800" algn="ctr" rtl="0" fontAlgn="base">
        <a:spcBef>
          <a:spcPct val="0"/>
        </a:spcBef>
        <a:spcAft>
          <a:spcPct val="0"/>
        </a:spcAft>
        <a:defRPr sz="2400" b="1">
          <a:solidFill>
            <a:srgbClr val="262626"/>
          </a:solidFill>
          <a:latin typeface="Verdana" pitchFamily="34" charset="0"/>
        </a:defRPr>
      </a:lvl9pPr>
    </p:titleStyle>
    <p:bodyStyle>
      <a:lvl1pPr marL="342900" indent="-342900" algn="l" rtl="0" eaLnBrk="0" fontAlgn="base" hangingPunct="0">
        <a:spcBef>
          <a:spcPct val="20000"/>
        </a:spcBef>
        <a:spcAft>
          <a:spcPct val="0"/>
        </a:spcAft>
        <a:buClr>
          <a:srgbClr val="7030A0"/>
        </a:buClr>
        <a:buFont typeface="Wingdings" pitchFamily="2" charset="2"/>
        <a:buChar char="§"/>
        <a:defRPr sz="1600" kern="12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Verdana" pitchFamily="34" charset="0"/>
          <a:ea typeface="+mn-ea"/>
          <a:cs typeface="+mn-cs"/>
        </a:defRPr>
      </a:lvl2pPr>
      <a:lvl3pPr marL="1143000" indent="-228600" algn="l" rtl="0" eaLnBrk="0" fontAlgn="base" hangingPunct="0">
        <a:spcBef>
          <a:spcPct val="20000"/>
        </a:spcBef>
        <a:spcAft>
          <a:spcPct val="0"/>
        </a:spcAft>
        <a:buFont typeface="Arial" charset="0"/>
        <a:buChar char="•"/>
        <a:defRPr sz="1100" kern="1200">
          <a:solidFill>
            <a:schemeClr val="tx1"/>
          </a:solidFill>
          <a:latin typeface="Verdana" pitchFamily="34" charset="0"/>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Verdana" pitchFamily="34" charset="0"/>
          <a:ea typeface="+mn-ea"/>
          <a:cs typeface="+mn-cs"/>
        </a:defRPr>
      </a:lvl4pPr>
      <a:lvl5pPr marL="2057400" indent="-228600" algn="l" rtl="0" eaLnBrk="0" fontAlgn="base" hangingPunct="0">
        <a:spcBef>
          <a:spcPct val="20000"/>
        </a:spcBef>
        <a:spcAft>
          <a:spcPct val="0"/>
        </a:spcAft>
        <a:buFont typeface="Arial" charset="0"/>
        <a:buChar char="»"/>
        <a:defRPr sz="1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www.point2vente.com/images/pc-caisse-tpv/pc-caisse/1_p2v_booksize_9500.gif" TargetMode="External"/><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www.point2vente.com/images/pc-caisse-et-tpvterminal-point-de-vente/icon_sting-ray-JS950_workstation.jpg"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quarter" idx="10"/>
          </p:nvPr>
        </p:nvSpPr>
        <p:spPr/>
        <p:txBody>
          <a:bodyPr/>
          <a:lstStyle/>
          <a:p>
            <a:pPr>
              <a:defRPr/>
            </a:pPr>
            <a:fld id="{D5986201-6682-4BCC-BC9A-A8C7FD0607DC}" type="datetime1">
              <a:rPr lang="fr-FR">
                <a:solidFill>
                  <a:schemeClr val="bg1">
                    <a:lumMod val="50000"/>
                  </a:schemeClr>
                </a:solidFill>
              </a:rPr>
              <a:pPr>
                <a:defRPr/>
              </a:pPr>
              <a:t>03/12/2015</a:t>
            </a:fld>
            <a:endParaRPr lang="fr-FR" dirty="0">
              <a:solidFill>
                <a:schemeClr val="bg1">
                  <a:lumMod val="50000"/>
                </a:schemeClr>
              </a:solidFill>
            </a:endParaRPr>
          </a:p>
        </p:txBody>
      </p:sp>
      <p:sp>
        <p:nvSpPr>
          <p:cNvPr id="6" name="Espace réservé du pied de page 5"/>
          <p:cNvSpPr>
            <a:spLocks noGrp="1"/>
          </p:cNvSpPr>
          <p:nvPr>
            <p:ph type="ftr" sz="quarter" idx="11"/>
          </p:nvPr>
        </p:nvSpPr>
        <p:spPr/>
        <p:txBody>
          <a:bodyPr/>
          <a:lstStyle/>
          <a:p>
            <a:pPr>
              <a:defRPr/>
            </a:pPr>
            <a:r>
              <a:rPr lang="fr-FR">
                <a:solidFill>
                  <a:schemeClr val="bg1">
                    <a:lumMod val="50000"/>
                  </a:schemeClr>
                </a:solidFill>
              </a:rPr>
              <a:t>Votre développement a de l’Avenir</a:t>
            </a:r>
          </a:p>
        </p:txBody>
      </p:sp>
      <p:sp>
        <p:nvSpPr>
          <p:cNvPr id="7" name="Espace réservé du numéro de diapositive 6"/>
          <p:cNvSpPr>
            <a:spLocks noGrp="1"/>
          </p:cNvSpPr>
          <p:nvPr>
            <p:ph type="sldNum" sz="quarter" idx="12"/>
          </p:nvPr>
        </p:nvSpPr>
        <p:spPr/>
        <p:txBody>
          <a:bodyPr/>
          <a:lstStyle/>
          <a:p>
            <a:pPr>
              <a:defRPr/>
            </a:pPr>
            <a:fld id="{51FCAED1-1C8E-4D1A-921B-8FE97C65B76C}" type="slidenum">
              <a:rPr lang="fr-FR">
                <a:solidFill>
                  <a:schemeClr val="bg1">
                    <a:lumMod val="50000"/>
                  </a:schemeClr>
                </a:solidFill>
              </a:rPr>
              <a:pPr>
                <a:defRPr/>
              </a:pPr>
              <a:t>1</a:t>
            </a:fld>
            <a:endParaRPr lang="fr-FR" dirty="0">
              <a:solidFill>
                <a:schemeClr val="bg1">
                  <a:lumMod val="50000"/>
                </a:schemeClr>
              </a:solidFill>
            </a:endParaRPr>
          </a:p>
        </p:txBody>
      </p:sp>
      <p:sp>
        <p:nvSpPr>
          <p:cNvPr id="8" name="Arrondir un rectangle avec un coin diagonal 7"/>
          <p:cNvSpPr/>
          <p:nvPr/>
        </p:nvSpPr>
        <p:spPr>
          <a:xfrm>
            <a:off x="1116013" y="2708275"/>
            <a:ext cx="7272337" cy="3097213"/>
          </a:xfrm>
          <a:prstGeom prst="round2Diag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800" b="1" dirty="0">
                <a:solidFill>
                  <a:schemeClr val="tx1">
                    <a:lumMod val="65000"/>
                    <a:lumOff val="35000"/>
                  </a:schemeClr>
                </a:solidFill>
                <a:latin typeface="Verdana" pitchFamily="34" charset="0"/>
              </a:rPr>
              <a:t>La performance d’une entreprise </a:t>
            </a:r>
            <a:br>
              <a:rPr lang="fr-FR" sz="2800" b="1" dirty="0">
                <a:solidFill>
                  <a:schemeClr val="tx1">
                    <a:lumMod val="65000"/>
                    <a:lumOff val="35000"/>
                  </a:schemeClr>
                </a:solidFill>
                <a:latin typeface="Verdana" pitchFamily="34" charset="0"/>
              </a:rPr>
            </a:br>
            <a:r>
              <a:rPr lang="fr-FR" sz="2800" b="1" dirty="0">
                <a:solidFill>
                  <a:schemeClr val="tx1">
                    <a:lumMod val="65000"/>
                    <a:lumOff val="35000"/>
                  </a:schemeClr>
                </a:solidFill>
                <a:latin typeface="Verdana" pitchFamily="34" charset="0"/>
              </a:rPr>
              <a:t>ne s’achète pas, elle se loue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9E702F-3A03-4547-9CF4-0FC798256D7B}" type="slidenum">
              <a:rPr lang="fr-FR">
                <a:solidFill>
                  <a:schemeClr val="bg1"/>
                </a:solidFill>
                <a:cs typeface="Arial" charset="0"/>
              </a:rPr>
              <a:pPr fontAlgn="base">
                <a:spcBef>
                  <a:spcPct val="0"/>
                </a:spcBef>
                <a:spcAft>
                  <a:spcPct val="0"/>
                </a:spcAft>
              </a:pPr>
              <a:t>10</a:t>
            </a:fld>
            <a:endParaRPr lang="fr-FR">
              <a:solidFill>
                <a:schemeClr val="bg1"/>
              </a:solidFill>
              <a:cs typeface="Arial" charset="0"/>
            </a:endParaRPr>
          </a:p>
        </p:txBody>
      </p:sp>
      <p:sp>
        <p:nvSpPr>
          <p:cNvPr id="33794" name="Text Box 4"/>
          <p:cNvSpPr txBox="1">
            <a:spLocks noChangeArrowheads="1"/>
          </p:cNvSpPr>
          <p:nvPr/>
        </p:nvSpPr>
        <p:spPr bwMode="auto">
          <a:xfrm>
            <a:off x="827088" y="5694363"/>
            <a:ext cx="7002462" cy="327025"/>
          </a:xfrm>
          <a:prstGeom prst="rect">
            <a:avLst/>
          </a:prstGeom>
          <a:noFill/>
          <a:ln w="9525">
            <a:noFill/>
            <a:miter lim="800000"/>
            <a:headEnd/>
            <a:tailEnd/>
          </a:ln>
        </p:spPr>
        <p:txBody>
          <a:bodyPr>
            <a:spAutoFit/>
          </a:bodyPr>
          <a:lstStyle/>
          <a:p>
            <a:pPr eaLnBrk="0" hangingPunct="0">
              <a:lnSpc>
                <a:spcPct val="110000"/>
              </a:lnSpc>
            </a:pPr>
            <a:r>
              <a:rPr lang="fr-FR" sz="700">
                <a:latin typeface="Verdana" pitchFamily="34" charset="0"/>
              </a:rPr>
              <a:t>(1 )</a:t>
            </a:r>
            <a:r>
              <a:rPr lang="fr-FR" sz="700" baseline="30000">
                <a:latin typeface="Verdana" pitchFamily="34" charset="0"/>
              </a:rPr>
              <a:t>   </a:t>
            </a:r>
            <a:r>
              <a:rPr lang="fr-FR" sz="700">
                <a:latin typeface="Verdana" pitchFamily="34" charset="0"/>
              </a:rPr>
              <a:t>Valable pour des matériels de marque, à taux de base bancaire constant et après acceptation du comité des engagements leasecom. </a:t>
            </a:r>
            <a:br>
              <a:rPr lang="fr-FR" sz="700">
                <a:latin typeface="Verdana" pitchFamily="34" charset="0"/>
              </a:rPr>
            </a:br>
            <a:r>
              <a:rPr lang="fr-FR" sz="700">
                <a:latin typeface="Verdana" pitchFamily="34" charset="0"/>
              </a:rPr>
              <a:t>       </a:t>
            </a:r>
            <a:r>
              <a:rPr lang="fr-FR" sz="700">
                <a:latin typeface="Verdana" pitchFamily="34" charset="0"/>
                <a:cs typeface="Times New Roman" pitchFamily="18" charset="0"/>
              </a:rPr>
              <a:t>Liste des marques permettant l’évolution à loyer constant, disponible sur www.leasecom.fr.</a:t>
            </a:r>
            <a:r>
              <a:rPr lang="fr-FR" sz="700" i="1">
                <a:latin typeface="Verdana" pitchFamily="34" charset="0"/>
              </a:rPr>
              <a:t> </a:t>
            </a:r>
          </a:p>
        </p:txBody>
      </p:sp>
      <p:sp>
        <p:nvSpPr>
          <p:cNvPr id="33795" name="Text Box 5"/>
          <p:cNvSpPr txBox="1">
            <a:spLocks noChangeArrowheads="1"/>
          </p:cNvSpPr>
          <p:nvPr/>
        </p:nvSpPr>
        <p:spPr bwMode="auto">
          <a:xfrm>
            <a:off x="755650" y="1268413"/>
            <a:ext cx="5854700" cy="747712"/>
          </a:xfrm>
          <a:prstGeom prst="rect">
            <a:avLst/>
          </a:prstGeom>
          <a:noFill/>
          <a:ln w="9525">
            <a:noFill/>
            <a:miter lim="800000"/>
            <a:headEnd/>
            <a:tailEnd/>
          </a:ln>
        </p:spPr>
        <p:txBody>
          <a:bodyPr>
            <a:spAutoFit/>
          </a:bodyPr>
          <a:lstStyle/>
          <a:p>
            <a:r>
              <a:rPr lang="fr-FR" b="1">
                <a:solidFill>
                  <a:srgbClr val="8344D4"/>
                </a:solidFill>
                <a:latin typeface="Verdana" pitchFamily="34" charset="0"/>
              </a:rPr>
              <a:t>Le programme A.L.C </a:t>
            </a:r>
            <a:r>
              <a:rPr lang="fr-FR" b="1" baseline="30000">
                <a:solidFill>
                  <a:srgbClr val="8344D4"/>
                </a:solidFill>
                <a:latin typeface="Verdana" pitchFamily="34" charset="0"/>
              </a:rPr>
              <a:t>(1)</a:t>
            </a:r>
            <a:br>
              <a:rPr lang="fr-FR" b="1" baseline="30000">
                <a:solidFill>
                  <a:srgbClr val="8344D4"/>
                </a:solidFill>
                <a:latin typeface="Verdana" pitchFamily="34" charset="0"/>
              </a:rPr>
            </a:br>
            <a:r>
              <a:rPr lang="fr-FR" sz="1000" b="1">
                <a:solidFill>
                  <a:srgbClr val="8344D4"/>
                </a:solidFill>
                <a:latin typeface="Verdana" pitchFamily="34" charset="0"/>
              </a:rPr>
              <a:t>PROGRAMME D’AJOUT A LOYER CONSTANT</a:t>
            </a:r>
          </a:p>
          <a:p>
            <a:pPr>
              <a:lnSpc>
                <a:spcPct val="150000"/>
              </a:lnSpc>
            </a:pPr>
            <a:r>
              <a:rPr lang="fr-FR" sz="1000" b="1" i="1">
                <a:solidFill>
                  <a:srgbClr val="8344D4"/>
                </a:solidFill>
                <a:latin typeface="Verdana" pitchFamily="34" charset="0"/>
              </a:rPr>
              <a:t>L’ajout progressif et permanent des équipements pour un loyer identique</a:t>
            </a:r>
          </a:p>
        </p:txBody>
      </p:sp>
      <p:sp>
        <p:nvSpPr>
          <p:cNvPr id="33796" name="AutoShape 6"/>
          <p:cNvSpPr>
            <a:spLocks noChangeArrowheads="1"/>
          </p:cNvSpPr>
          <p:nvPr/>
        </p:nvSpPr>
        <p:spPr bwMode="auto">
          <a:xfrm>
            <a:off x="757238" y="2420938"/>
            <a:ext cx="360362" cy="360362"/>
          </a:xfrm>
          <a:prstGeom prst="roundRect">
            <a:avLst>
              <a:gd name="adj" fmla="val 16667"/>
            </a:avLst>
          </a:prstGeom>
          <a:solidFill>
            <a:srgbClr val="E58005"/>
          </a:solidFill>
          <a:ln w="9525">
            <a:noFill/>
            <a:round/>
            <a:headEnd/>
            <a:tailEnd/>
          </a:ln>
        </p:spPr>
        <p:txBody>
          <a:bodyPr wrap="none" anchor="ctr"/>
          <a:lstStyle/>
          <a:p>
            <a:pPr algn="ctr"/>
            <a:r>
              <a:rPr lang="fr-FR" b="1">
                <a:solidFill>
                  <a:srgbClr val="4D4D4D"/>
                </a:solidFill>
                <a:latin typeface="Verdana" pitchFamily="34" charset="0"/>
              </a:rPr>
              <a:t>2</a:t>
            </a:r>
          </a:p>
        </p:txBody>
      </p:sp>
      <p:sp>
        <p:nvSpPr>
          <p:cNvPr id="33797" name="Text Box 9"/>
          <p:cNvSpPr txBox="1">
            <a:spLocks noChangeArrowheads="1"/>
          </p:cNvSpPr>
          <p:nvPr/>
        </p:nvSpPr>
        <p:spPr bwMode="auto">
          <a:xfrm>
            <a:off x="1260475" y="2349500"/>
            <a:ext cx="5040313" cy="641350"/>
          </a:xfrm>
          <a:prstGeom prst="rect">
            <a:avLst/>
          </a:prstGeom>
          <a:noFill/>
          <a:ln w="38100">
            <a:noFill/>
            <a:miter lim="800000"/>
            <a:headEnd/>
            <a:tailEnd/>
          </a:ln>
        </p:spPr>
        <p:txBody>
          <a:bodyPr>
            <a:spAutoFit/>
          </a:bodyPr>
          <a:lstStyle/>
          <a:p>
            <a:pPr>
              <a:lnSpc>
                <a:spcPct val="110000"/>
              </a:lnSpc>
            </a:pPr>
            <a:r>
              <a:rPr lang="fr-FR" sz="1100" b="1">
                <a:solidFill>
                  <a:srgbClr val="F98005"/>
                </a:solidFill>
                <a:latin typeface="Verdana" pitchFamily="34" charset="0"/>
              </a:rPr>
              <a:t>Dès le 12</a:t>
            </a:r>
            <a:r>
              <a:rPr lang="fr-FR" sz="1100" b="1" baseline="30000">
                <a:solidFill>
                  <a:srgbClr val="F98005"/>
                </a:solidFill>
                <a:latin typeface="Verdana" pitchFamily="34" charset="0"/>
              </a:rPr>
              <a:t>ème</a:t>
            </a:r>
            <a:r>
              <a:rPr lang="fr-FR" sz="1100" b="1">
                <a:solidFill>
                  <a:srgbClr val="F98005"/>
                </a:solidFill>
                <a:latin typeface="Verdana" pitchFamily="34" charset="0"/>
              </a:rPr>
              <a:t> mois, vous pouvez </a:t>
            </a:r>
            <a:r>
              <a:rPr lang="fr-FR" sz="1100" b="1" u="sng">
                <a:solidFill>
                  <a:srgbClr val="F98005"/>
                </a:solidFill>
                <a:latin typeface="Verdana" pitchFamily="34" charset="0"/>
              </a:rPr>
              <a:t> augmenter la capacité de vos équipements de 22%</a:t>
            </a:r>
            <a:r>
              <a:rPr lang="fr-FR" sz="1100" b="1">
                <a:solidFill>
                  <a:srgbClr val="F98005"/>
                </a:solidFill>
                <a:latin typeface="Verdana" pitchFamily="34" charset="0"/>
              </a:rPr>
              <a:t> tout en conservant le même loyer sur</a:t>
            </a:r>
          </a:p>
          <a:p>
            <a:pPr>
              <a:lnSpc>
                <a:spcPct val="110000"/>
              </a:lnSpc>
            </a:pPr>
            <a:r>
              <a:rPr lang="fr-FR" sz="1100" b="1">
                <a:solidFill>
                  <a:srgbClr val="F98005"/>
                </a:solidFill>
                <a:latin typeface="Verdana" pitchFamily="34" charset="0"/>
              </a:rPr>
              <a:t>les 36 mois suivants.</a:t>
            </a:r>
          </a:p>
        </p:txBody>
      </p:sp>
      <p:pic>
        <p:nvPicPr>
          <p:cNvPr id="33798" name="Picture 15" descr="graphique ALC ET"/>
          <p:cNvPicPr>
            <a:picLocks noChangeAspect="1" noChangeArrowheads="1"/>
          </p:cNvPicPr>
          <p:nvPr/>
        </p:nvPicPr>
        <p:blipFill>
          <a:blip r:embed="rId2"/>
          <a:srcRect/>
          <a:stretch>
            <a:fillRect/>
          </a:stretch>
        </p:blipFill>
        <p:spPr bwMode="auto">
          <a:xfrm>
            <a:off x="1331913" y="3357563"/>
            <a:ext cx="3816350" cy="1546225"/>
          </a:xfrm>
          <a:prstGeom prst="rect">
            <a:avLst/>
          </a:prstGeom>
          <a:noFill/>
          <a:ln w="9525">
            <a:noFill/>
            <a:miter lim="800000"/>
            <a:headEnd/>
            <a:tailEnd/>
          </a:ln>
        </p:spPr>
      </p:pic>
      <p:sp>
        <p:nvSpPr>
          <p:cNvPr id="33799" name="Line 16"/>
          <p:cNvSpPr>
            <a:spLocks noChangeShapeType="1"/>
          </p:cNvSpPr>
          <p:nvPr/>
        </p:nvSpPr>
        <p:spPr bwMode="auto">
          <a:xfrm>
            <a:off x="1189038" y="2420938"/>
            <a:ext cx="0" cy="2808287"/>
          </a:xfrm>
          <a:prstGeom prst="line">
            <a:avLst/>
          </a:prstGeom>
          <a:noFill/>
          <a:ln w="38100" cmpd="dbl">
            <a:solidFill>
              <a:srgbClr val="E58005"/>
            </a:solidFill>
            <a:round/>
            <a:headEnd/>
            <a:tailEnd/>
          </a:ln>
        </p:spPr>
        <p:txBody>
          <a:bodyPr/>
          <a:lstStyle/>
          <a:p>
            <a:endParaRPr lang="fr-FR"/>
          </a:p>
        </p:txBody>
      </p:sp>
      <p:sp>
        <p:nvSpPr>
          <p:cNvPr id="14" name="Rectangle 2"/>
          <p:cNvSpPr>
            <a:spLocks noGrp="1" noChangeArrowheads="1"/>
          </p:cNvSpPr>
          <p:nvPr>
            <p:ph type="title"/>
          </p:nvPr>
        </p:nvSpPr>
        <p:spPr/>
        <p:txBody>
          <a:bodyPr/>
          <a:lstStyle/>
          <a:p>
            <a:pPr eaLnBrk="1" hangingPunct="1">
              <a:defRPr/>
            </a:pPr>
            <a:r>
              <a:rPr lang="fr-FR" dirty="0" err="1" smtClean="0">
                <a:solidFill>
                  <a:schemeClr val="tx1">
                    <a:lumMod val="65000"/>
                    <a:lumOff val="35000"/>
                  </a:schemeClr>
                </a:solidFill>
              </a:rPr>
              <a:t>leasecom</a:t>
            </a:r>
            <a:r>
              <a:rPr lang="fr-FR" baseline="40000" dirty="0" err="1" smtClean="0">
                <a:solidFill>
                  <a:schemeClr val="tx1">
                    <a:lumMod val="65000"/>
                    <a:lumOff val="35000"/>
                  </a:schemeClr>
                </a:solidFill>
              </a:rPr>
              <a:t>intégral</a:t>
            </a:r>
            <a:endParaRPr lang="fr-FR" baseline="40000" dirty="0" smtClean="0">
              <a:solidFill>
                <a:schemeClr val="tx1">
                  <a:lumMod val="65000"/>
                  <a:lumOff val="35000"/>
                </a:schemeClr>
              </a:solidFill>
            </a:endParaRPr>
          </a:p>
        </p:txBody>
      </p:sp>
      <p:sp>
        <p:nvSpPr>
          <p:cNvPr id="15" name="Ellipse 14"/>
          <p:cNvSpPr/>
          <p:nvPr/>
        </p:nvSpPr>
        <p:spPr>
          <a:xfrm>
            <a:off x="6660232" y="836712"/>
            <a:ext cx="1800200" cy="50405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400" b="1" dirty="0" err="1">
                <a:solidFill>
                  <a:schemeClr val="bg1"/>
                </a:solidFill>
                <a:latin typeface="Verdana" pitchFamily="34" charset="0"/>
              </a:rPr>
              <a:t>Evolution</a:t>
            </a:r>
            <a:endParaRPr lang="fr-FR" sz="1400" b="1" dirty="0">
              <a:solidFill>
                <a:schemeClr val="bg1"/>
              </a:solidFill>
              <a:latin typeface="Verdana" pitchFamily="34" charset="0"/>
            </a:endParaRPr>
          </a:p>
        </p:txBody>
      </p:sp>
      <p:sp>
        <p:nvSpPr>
          <p:cNvPr id="33804" name="Espace réservé de la date 15"/>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FC2EF6-CFBC-4245-A45F-1331623FE76E}" type="datetime1">
              <a:rPr lang="fr-FR">
                <a:solidFill>
                  <a:srgbClr val="FFFFFF"/>
                </a:solidFill>
                <a:cs typeface="Arial" charset="0"/>
              </a:rPr>
              <a:pPr fontAlgn="base">
                <a:spcBef>
                  <a:spcPct val="0"/>
                </a:spcBef>
                <a:spcAft>
                  <a:spcPct val="0"/>
                </a:spcAft>
              </a:pPr>
              <a:t>03/12/2015</a:t>
            </a:fld>
            <a:endParaRPr lang="fr-FR">
              <a:solidFill>
                <a:srgbClr val="FFFFFF"/>
              </a:solidFill>
              <a:cs typeface="Arial" charset="0"/>
            </a:endParaRPr>
          </a:p>
        </p:txBody>
      </p:sp>
      <p:sp>
        <p:nvSpPr>
          <p:cNvPr id="33805" name="Espace réservé du pied de page 1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cs typeface="Arial" charset="0"/>
              </a:rPr>
              <a:t>Votre développement a de l’Avenir</a:t>
            </a:r>
          </a:p>
        </p:txBody>
      </p:sp>
      <p:sp>
        <p:nvSpPr>
          <p:cNvPr id="33806" name="Text Box 14"/>
          <p:cNvSpPr txBox="1">
            <a:spLocks noChangeArrowheads="1"/>
          </p:cNvSpPr>
          <p:nvPr/>
        </p:nvSpPr>
        <p:spPr bwMode="auto">
          <a:xfrm>
            <a:off x="900113" y="5300663"/>
            <a:ext cx="6119812" cy="246062"/>
          </a:xfrm>
          <a:prstGeom prst="rect">
            <a:avLst/>
          </a:prstGeom>
          <a:noFill/>
          <a:ln w="9525" algn="ctr">
            <a:noFill/>
            <a:miter lim="800000"/>
            <a:headEnd/>
            <a:tailEnd/>
          </a:ln>
        </p:spPr>
        <p:txBody>
          <a:bodyPr wrap="none">
            <a:spAutoFit/>
          </a:bodyPr>
          <a:lstStyle/>
          <a:p>
            <a:r>
              <a:rPr lang="fr-FR" sz="1000" b="1">
                <a:solidFill>
                  <a:srgbClr val="4D4D4D"/>
                </a:solidFill>
                <a:latin typeface="Verdana" pitchFamily="34" charset="0"/>
              </a:rPr>
              <a:t>Programme ALC disponible également pour les autres équipements professionnels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9" name="Rectangle 7"/>
          <p:cNvSpPr>
            <a:spLocks noGrp="1" noChangeArrowheads="1"/>
          </p:cNvSpPr>
          <p:nvPr>
            <p:ph type="title"/>
          </p:nvPr>
        </p:nvSpPr>
        <p:spPr/>
        <p:txBody>
          <a:bodyPr/>
          <a:lstStyle/>
          <a:p>
            <a:pPr eaLnBrk="1" hangingPunct="1">
              <a:defRPr/>
            </a:pPr>
            <a:r>
              <a:rPr lang="fr-FR" dirty="0" err="1" smtClean="0">
                <a:solidFill>
                  <a:schemeClr val="tx1">
                    <a:lumMod val="65000"/>
                    <a:lumOff val="35000"/>
                  </a:schemeClr>
                </a:solidFill>
              </a:rPr>
              <a:t>leasecom</a:t>
            </a:r>
            <a:r>
              <a:rPr lang="fr-FR" baseline="40000" dirty="0" err="1" smtClean="0">
                <a:solidFill>
                  <a:schemeClr val="tx1">
                    <a:lumMod val="65000"/>
                    <a:lumOff val="35000"/>
                  </a:schemeClr>
                </a:solidFill>
              </a:rPr>
              <a:t>intégral</a:t>
            </a:r>
            <a:endParaRPr lang="fr-FR" baseline="40000" dirty="0" smtClean="0">
              <a:solidFill>
                <a:schemeClr val="tx1">
                  <a:lumMod val="65000"/>
                  <a:lumOff val="35000"/>
                </a:schemeClr>
              </a:solidFill>
            </a:endParaRPr>
          </a:p>
        </p:txBody>
      </p:sp>
      <p:sp>
        <p:nvSpPr>
          <p:cNvPr id="34818" name="Rectangle 8"/>
          <p:cNvSpPr>
            <a:spLocks noGrp="1" noChangeArrowheads="1"/>
          </p:cNvSpPr>
          <p:nvPr>
            <p:ph idx="1"/>
          </p:nvPr>
        </p:nvSpPr>
        <p:spPr>
          <a:xfrm>
            <a:off x="755650" y="1557338"/>
            <a:ext cx="8229600" cy="4525962"/>
          </a:xfrm>
        </p:spPr>
        <p:txBody>
          <a:bodyPr/>
          <a:lstStyle/>
          <a:p>
            <a:pPr eaLnBrk="1" hangingPunct="1">
              <a:buFont typeface="Wingdings" pitchFamily="2" charset="2"/>
              <a:buNone/>
            </a:pPr>
            <a:r>
              <a:rPr lang="fr-FR" b="1" smtClean="0">
                <a:solidFill>
                  <a:srgbClr val="8344D4"/>
                </a:solidFill>
              </a:rPr>
              <a:t>Une solution solidaire et responsable :</a:t>
            </a:r>
          </a:p>
          <a:p>
            <a:pPr eaLnBrk="1" hangingPunct="1">
              <a:buFont typeface="Wingdings" pitchFamily="2" charset="2"/>
              <a:buNone/>
            </a:pPr>
            <a:endParaRPr lang="fr-FR" sz="1100" smtClean="0">
              <a:solidFill>
                <a:srgbClr val="8344D4"/>
              </a:solidFill>
            </a:endParaRPr>
          </a:p>
          <a:p>
            <a:pPr eaLnBrk="1" hangingPunct="1">
              <a:lnSpc>
                <a:spcPct val="125000"/>
              </a:lnSpc>
            </a:pPr>
            <a:r>
              <a:rPr lang="fr-FR" sz="1200" smtClean="0"/>
              <a:t>Pendant toute la durée de vie de vos équipements, </a:t>
            </a:r>
            <a:r>
              <a:rPr lang="fr-FR" sz="1200" b="1" smtClean="0"/>
              <a:t>leasecom compense </a:t>
            </a:r>
            <a:r>
              <a:rPr lang="fr-FR" sz="1200" b="1" baseline="30000" smtClean="0"/>
              <a:t>(1)</a:t>
            </a:r>
            <a:r>
              <a:rPr lang="fr-FR" sz="1200" b="1" smtClean="0"/>
              <a:t> les émissions de gaz à effet de serre</a:t>
            </a:r>
            <a:r>
              <a:rPr lang="fr-FR" sz="1200" smtClean="0"/>
              <a:t> liées à l’utilisation de des matériels en location chez vos clients.</a:t>
            </a:r>
            <a:br>
              <a:rPr lang="fr-FR" sz="1200" smtClean="0"/>
            </a:br>
            <a:endParaRPr lang="fr-FR" sz="800" smtClean="0"/>
          </a:p>
          <a:p>
            <a:pPr eaLnBrk="1" hangingPunct="1">
              <a:lnSpc>
                <a:spcPct val="125000"/>
              </a:lnSpc>
            </a:pPr>
            <a:r>
              <a:rPr lang="fr-FR" sz="1200" smtClean="0"/>
              <a:t>Annuellement, </a:t>
            </a:r>
            <a:r>
              <a:rPr lang="fr-FR" sz="1200" b="1" smtClean="0"/>
              <a:t>nous estimons la consommation</a:t>
            </a:r>
            <a:r>
              <a:rPr lang="fr-FR" sz="1200" smtClean="0"/>
              <a:t> électrique de notre parc d’équipements en location. A cette consommation électrique, correspond un équivalent CO2 (eq.carbone).</a:t>
            </a:r>
          </a:p>
          <a:p>
            <a:pPr eaLnBrk="1" hangingPunct="1">
              <a:lnSpc>
                <a:spcPct val="150000"/>
              </a:lnSpc>
              <a:buFont typeface="Wingdings" pitchFamily="2" charset="2"/>
              <a:buNone/>
            </a:pPr>
            <a:r>
              <a:rPr lang="fr-FR" sz="1100" b="1" smtClean="0"/>
              <a:t>		Exemple </a:t>
            </a:r>
            <a:r>
              <a:rPr lang="fr-FR" sz="1100" smtClean="0"/>
              <a:t>:</a:t>
            </a:r>
          </a:p>
          <a:p>
            <a:pPr lvl="2" eaLnBrk="1" hangingPunct="1"/>
            <a:r>
              <a:rPr lang="fr-FR" smtClean="0"/>
              <a:t>Un ordinateur bureautique consomme par an </a:t>
            </a:r>
            <a:r>
              <a:rPr lang="fr-FR" u="sng" smtClean="0"/>
              <a:t>9 kgs de C02/an.</a:t>
            </a:r>
          </a:p>
          <a:p>
            <a:pPr lvl="2" eaLnBrk="1" hangingPunct="1"/>
            <a:r>
              <a:rPr lang="fr-FR" smtClean="0"/>
              <a:t>Un ordinateur multimédia consomme par an </a:t>
            </a:r>
            <a:r>
              <a:rPr lang="fr-FR" u="sng" smtClean="0"/>
              <a:t>23,9 kgs de C02/an.</a:t>
            </a:r>
          </a:p>
          <a:p>
            <a:pPr lvl="2" eaLnBrk="1" hangingPunct="1"/>
            <a:r>
              <a:rPr lang="fr-FR" smtClean="0"/>
              <a:t>Un serveur consomme par an </a:t>
            </a:r>
            <a:r>
              <a:rPr lang="fr-FR" u="sng" smtClean="0"/>
              <a:t>45 kgs de CO2/an.</a:t>
            </a:r>
          </a:p>
          <a:p>
            <a:pPr eaLnBrk="1" hangingPunct="1"/>
            <a:endParaRPr lang="fr-FR" sz="1300" smtClean="0"/>
          </a:p>
          <a:p>
            <a:pPr eaLnBrk="1" hangingPunct="1"/>
            <a:endParaRPr lang="fr-FR" smtClean="0"/>
          </a:p>
        </p:txBody>
      </p:sp>
      <p:sp>
        <p:nvSpPr>
          <p:cNvPr id="34819"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F0FDA9-EA01-4605-9074-DC55BB28EE16}" type="slidenum">
              <a:rPr lang="fr-FR">
                <a:solidFill>
                  <a:schemeClr val="bg1"/>
                </a:solidFill>
                <a:cs typeface="Arial" charset="0"/>
              </a:rPr>
              <a:pPr fontAlgn="base">
                <a:spcBef>
                  <a:spcPct val="0"/>
                </a:spcBef>
                <a:spcAft>
                  <a:spcPct val="0"/>
                </a:spcAft>
              </a:pPr>
              <a:t>11</a:t>
            </a:fld>
            <a:endParaRPr lang="fr-FR">
              <a:solidFill>
                <a:schemeClr val="bg1"/>
              </a:solidFill>
              <a:cs typeface="Arial" charset="0"/>
            </a:endParaRPr>
          </a:p>
        </p:txBody>
      </p:sp>
      <p:sp>
        <p:nvSpPr>
          <p:cNvPr id="34820" name="Text Box 2"/>
          <p:cNvSpPr txBox="1">
            <a:spLocks noChangeArrowheads="1"/>
          </p:cNvSpPr>
          <p:nvPr/>
        </p:nvSpPr>
        <p:spPr bwMode="auto">
          <a:xfrm>
            <a:off x="179388" y="6254750"/>
            <a:ext cx="6856412" cy="198438"/>
          </a:xfrm>
          <a:prstGeom prst="rect">
            <a:avLst/>
          </a:prstGeom>
          <a:noFill/>
          <a:ln w="9525" algn="ctr">
            <a:noFill/>
            <a:miter lim="800000"/>
            <a:headEnd/>
            <a:tailEnd/>
          </a:ln>
        </p:spPr>
        <p:txBody>
          <a:bodyPr>
            <a:spAutoFit/>
          </a:bodyPr>
          <a:lstStyle/>
          <a:p>
            <a:pPr marL="342900" indent="-342900"/>
            <a:r>
              <a:rPr lang="fr-FR" sz="700">
                <a:latin typeface="Verdana" pitchFamily="34" charset="0"/>
              </a:rPr>
              <a:t>(1) Valable pour les équipements informatique, bureautique, télécoms et électroniques. Programme réalisé en Partenariat avec Climat Mundi</a:t>
            </a:r>
          </a:p>
        </p:txBody>
      </p:sp>
      <p:sp>
        <p:nvSpPr>
          <p:cNvPr id="34821" name="AutoShape 3"/>
          <p:cNvSpPr>
            <a:spLocks noChangeArrowheads="1"/>
          </p:cNvSpPr>
          <p:nvPr/>
        </p:nvSpPr>
        <p:spPr bwMode="auto">
          <a:xfrm>
            <a:off x="2627313" y="4376738"/>
            <a:ext cx="3887787" cy="1441450"/>
          </a:xfrm>
          <a:prstGeom prst="roundRect">
            <a:avLst>
              <a:gd name="adj" fmla="val 16667"/>
            </a:avLst>
          </a:prstGeom>
          <a:noFill/>
          <a:ln w="9525" algn="ctr">
            <a:solidFill>
              <a:srgbClr val="8344D4"/>
            </a:solidFill>
            <a:round/>
            <a:headEnd/>
            <a:tailEnd/>
          </a:ln>
        </p:spPr>
        <p:txBody>
          <a:bodyPr wrap="none"/>
          <a:lstStyle/>
          <a:p>
            <a:r>
              <a:rPr lang="fr-FR" sz="1000">
                <a:latin typeface="Verdana" pitchFamily="34" charset="0"/>
              </a:rPr>
              <a:t>    leasecom compense les émissions de CO2</a:t>
            </a:r>
          </a:p>
          <a:p>
            <a:r>
              <a:rPr lang="fr-FR" sz="1000">
                <a:latin typeface="Verdana" pitchFamily="34" charset="0"/>
              </a:rPr>
              <a:t>    en participant au financement de projets durables </a:t>
            </a:r>
            <a:br>
              <a:rPr lang="fr-FR" sz="1000">
                <a:latin typeface="Verdana" pitchFamily="34" charset="0"/>
              </a:rPr>
            </a:br>
            <a:r>
              <a:rPr lang="fr-FR" sz="1000">
                <a:latin typeface="Verdana" pitchFamily="34" charset="0"/>
              </a:rPr>
              <a:t>    «Gold Standard» en partenariat avec </a:t>
            </a:r>
            <a:r>
              <a:rPr lang="fr-FR" sz="1000" b="1">
                <a:latin typeface="Verdana" pitchFamily="34" charset="0"/>
              </a:rPr>
              <a:t>Climat Mundi</a:t>
            </a:r>
            <a:r>
              <a:rPr lang="fr-FR" sz="1000">
                <a:latin typeface="Verdana" pitchFamily="34" charset="0"/>
              </a:rPr>
              <a:t> </a:t>
            </a:r>
          </a:p>
          <a:p>
            <a:endParaRPr lang="fr-FR" sz="1000">
              <a:latin typeface="Verdana" pitchFamily="34" charset="0"/>
            </a:endParaRPr>
          </a:p>
          <a:p>
            <a:r>
              <a:rPr lang="fr-FR" sz="1000" b="1">
                <a:latin typeface="Verdana" pitchFamily="34" charset="0"/>
              </a:rPr>
              <a:t>     leasecom a choisi de participer au financement </a:t>
            </a:r>
            <a:br>
              <a:rPr lang="fr-FR" sz="1000" b="1">
                <a:latin typeface="Verdana" pitchFamily="34" charset="0"/>
              </a:rPr>
            </a:br>
            <a:r>
              <a:rPr lang="fr-FR" sz="1000" b="1">
                <a:latin typeface="Verdana" pitchFamily="34" charset="0"/>
              </a:rPr>
              <a:t>     des </a:t>
            </a:r>
            <a:r>
              <a:rPr lang="fr-FR" sz="1400" b="1">
                <a:latin typeface="Verdana" pitchFamily="34" charset="0"/>
              </a:rPr>
              <a:t>fermes Éoliennes en Nouvelle </a:t>
            </a:r>
            <a:br>
              <a:rPr lang="fr-FR" sz="1400" b="1">
                <a:latin typeface="Verdana" pitchFamily="34" charset="0"/>
              </a:rPr>
            </a:br>
            <a:r>
              <a:rPr lang="fr-FR" sz="1400" b="1">
                <a:latin typeface="Verdana" pitchFamily="34" charset="0"/>
              </a:rPr>
              <a:t>    Calédonie.</a:t>
            </a:r>
            <a:endParaRPr lang="fr-FR" b="1">
              <a:latin typeface="Verdana" pitchFamily="34" charset="0"/>
            </a:endParaRPr>
          </a:p>
          <a:p>
            <a:endParaRPr lang="fr-FR" sz="1000" b="1">
              <a:latin typeface="Verdana" pitchFamily="34" charset="0"/>
            </a:endParaRPr>
          </a:p>
        </p:txBody>
      </p:sp>
      <p:pic>
        <p:nvPicPr>
          <p:cNvPr id="34822" name="Picture 4" descr="energie-eolienne"/>
          <p:cNvPicPr>
            <a:picLocks noChangeAspect="1" noChangeArrowheads="1"/>
          </p:cNvPicPr>
          <p:nvPr/>
        </p:nvPicPr>
        <p:blipFill>
          <a:blip r:embed="rId2"/>
          <a:srcRect/>
          <a:stretch>
            <a:fillRect/>
          </a:stretch>
        </p:blipFill>
        <p:spPr bwMode="auto">
          <a:xfrm>
            <a:off x="898525" y="4365625"/>
            <a:ext cx="1944688" cy="1457325"/>
          </a:xfrm>
          <a:prstGeom prst="rect">
            <a:avLst/>
          </a:prstGeom>
          <a:noFill/>
          <a:ln w="9525">
            <a:noFill/>
            <a:miter lim="800000"/>
            <a:headEnd/>
            <a:tailEnd/>
          </a:ln>
        </p:spPr>
      </p:pic>
      <p:sp>
        <p:nvSpPr>
          <p:cNvPr id="34823" name="AutoShape 5"/>
          <p:cNvSpPr>
            <a:spLocks noChangeArrowheads="1"/>
          </p:cNvSpPr>
          <p:nvPr/>
        </p:nvSpPr>
        <p:spPr bwMode="auto">
          <a:xfrm>
            <a:off x="4067175" y="5589588"/>
            <a:ext cx="2879725" cy="503237"/>
          </a:xfrm>
          <a:prstGeom prst="roundRect">
            <a:avLst>
              <a:gd name="adj" fmla="val 16667"/>
            </a:avLst>
          </a:prstGeom>
          <a:solidFill>
            <a:srgbClr val="4D4D4D"/>
          </a:solidFill>
          <a:ln w="9525" algn="ctr">
            <a:noFill/>
            <a:round/>
            <a:headEnd/>
            <a:tailEnd/>
          </a:ln>
        </p:spPr>
        <p:txBody>
          <a:bodyPr wrap="none" anchor="ctr"/>
          <a:lstStyle/>
          <a:p>
            <a:pPr algn="ctr"/>
            <a:r>
              <a:rPr lang="fr-FR" b="1">
                <a:solidFill>
                  <a:schemeClr val="bg1"/>
                </a:solidFill>
                <a:latin typeface="Verdana" pitchFamily="34" charset="0"/>
              </a:rPr>
              <a:t>Climat Mundi</a:t>
            </a:r>
            <a:r>
              <a:rPr lang="fr-FR" sz="1000" b="1">
                <a:solidFill>
                  <a:schemeClr val="bg1"/>
                </a:solidFill>
                <a:latin typeface="Verdana" pitchFamily="34" charset="0"/>
              </a:rPr>
              <a:t/>
            </a:r>
            <a:br>
              <a:rPr lang="fr-FR" sz="1000" b="1">
                <a:solidFill>
                  <a:schemeClr val="bg1"/>
                </a:solidFill>
                <a:latin typeface="Verdana" pitchFamily="34" charset="0"/>
              </a:rPr>
            </a:br>
            <a:r>
              <a:rPr lang="fr-FR" sz="700" b="1">
                <a:solidFill>
                  <a:schemeClr val="bg1"/>
                </a:solidFill>
                <a:latin typeface="Verdana" pitchFamily="34" charset="0"/>
              </a:rPr>
              <a:t>Partenaire sélectionné par le ministère de l’écologie</a:t>
            </a:r>
            <a:br>
              <a:rPr lang="fr-FR" sz="700" b="1">
                <a:solidFill>
                  <a:schemeClr val="bg1"/>
                </a:solidFill>
                <a:latin typeface="Verdana" pitchFamily="34" charset="0"/>
              </a:rPr>
            </a:br>
            <a:r>
              <a:rPr lang="fr-FR" sz="700" b="1">
                <a:solidFill>
                  <a:schemeClr val="bg1"/>
                </a:solidFill>
                <a:latin typeface="Verdana" pitchFamily="34" charset="0"/>
              </a:rPr>
              <a:t> et du développement durable</a:t>
            </a:r>
          </a:p>
        </p:txBody>
      </p:sp>
      <p:pic>
        <p:nvPicPr>
          <p:cNvPr id="34824" name="Picture 6" descr="green-recycle-img-259x300"/>
          <p:cNvPicPr>
            <a:picLocks noChangeAspect="1" noChangeArrowheads="1"/>
          </p:cNvPicPr>
          <p:nvPr/>
        </p:nvPicPr>
        <p:blipFill>
          <a:blip r:embed="rId3"/>
          <a:srcRect/>
          <a:stretch>
            <a:fillRect/>
          </a:stretch>
        </p:blipFill>
        <p:spPr bwMode="auto">
          <a:xfrm>
            <a:off x="827088" y="3429000"/>
            <a:ext cx="708025" cy="792163"/>
          </a:xfrm>
          <a:prstGeom prst="rect">
            <a:avLst/>
          </a:prstGeom>
          <a:noFill/>
          <a:ln w="9525">
            <a:noFill/>
            <a:miter lim="800000"/>
            <a:headEnd/>
            <a:tailEnd/>
          </a:ln>
        </p:spPr>
      </p:pic>
      <p:sp>
        <p:nvSpPr>
          <p:cNvPr id="10" name="Ellipse 9"/>
          <p:cNvSpPr/>
          <p:nvPr/>
        </p:nvSpPr>
        <p:spPr>
          <a:xfrm>
            <a:off x="6660232" y="836712"/>
            <a:ext cx="1800200" cy="50405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400" b="1" dirty="0">
                <a:solidFill>
                  <a:schemeClr val="bg1"/>
                </a:solidFill>
                <a:latin typeface="Verdana" pitchFamily="34" charset="0"/>
              </a:rPr>
              <a:t>RSE</a:t>
            </a:r>
          </a:p>
        </p:txBody>
      </p:sp>
      <p:sp>
        <p:nvSpPr>
          <p:cNvPr id="34828" name="Espace réservé de la date 10"/>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0C186E-C3FA-49F5-AE4F-85BF28D0A4F0}" type="datetime1">
              <a:rPr lang="fr-FR">
                <a:solidFill>
                  <a:srgbClr val="FFFFFF"/>
                </a:solidFill>
                <a:cs typeface="Arial" charset="0"/>
              </a:rPr>
              <a:pPr fontAlgn="base">
                <a:spcBef>
                  <a:spcPct val="0"/>
                </a:spcBef>
                <a:spcAft>
                  <a:spcPct val="0"/>
                </a:spcAft>
              </a:pPr>
              <a:t>03/12/2015</a:t>
            </a:fld>
            <a:endParaRPr lang="fr-FR">
              <a:solidFill>
                <a:srgbClr val="FFFFFF"/>
              </a:solidFill>
              <a:cs typeface="Arial" charset="0"/>
            </a:endParaRPr>
          </a:p>
        </p:txBody>
      </p:sp>
      <p:sp>
        <p:nvSpPr>
          <p:cNvPr id="34829" name="Espace réservé du pied de page 11"/>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cs typeface="Arial" charset="0"/>
              </a:rPr>
              <a:t>Votre développement a de l’Avenir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idx="1"/>
          </p:nvPr>
        </p:nvSpPr>
        <p:spPr>
          <a:xfrm>
            <a:off x="684213" y="1557338"/>
            <a:ext cx="8229600" cy="4525962"/>
          </a:xfrm>
        </p:spPr>
        <p:txBody>
          <a:bodyPr/>
          <a:lstStyle/>
          <a:p>
            <a:pPr eaLnBrk="1" hangingPunct="1">
              <a:lnSpc>
                <a:spcPct val="90000"/>
              </a:lnSpc>
              <a:buFont typeface="Wingdings" pitchFamily="2" charset="2"/>
              <a:buNone/>
            </a:pPr>
            <a:r>
              <a:rPr lang="fr-FR" b="1" smtClean="0">
                <a:solidFill>
                  <a:srgbClr val="8344D4"/>
                </a:solidFill>
              </a:rPr>
              <a:t>Un accompagnement permanent et adapté</a:t>
            </a:r>
          </a:p>
          <a:p>
            <a:pPr eaLnBrk="1" hangingPunct="1">
              <a:lnSpc>
                <a:spcPct val="90000"/>
              </a:lnSpc>
              <a:buFont typeface="Wingdings" pitchFamily="2" charset="2"/>
              <a:buNone/>
            </a:pPr>
            <a:endParaRPr lang="fr-FR" b="1" u="sng" smtClean="0">
              <a:solidFill>
                <a:srgbClr val="EE7B12"/>
              </a:solidFill>
            </a:endParaRPr>
          </a:p>
          <a:p>
            <a:pPr>
              <a:spcBef>
                <a:spcPct val="50000"/>
              </a:spcBef>
              <a:buClrTx/>
              <a:buFontTx/>
              <a:buNone/>
            </a:pPr>
            <a:r>
              <a:rPr lang="fr-FR" sz="1100" b="1" smtClean="0">
                <a:solidFill>
                  <a:srgbClr val="4D4D4D"/>
                </a:solidFill>
              </a:rPr>
              <a:t>leasecom </a:t>
            </a:r>
            <a:r>
              <a:rPr lang="fr-FR" sz="1100" b="1" baseline="40000" smtClean="0">
                <a:solidFill>
                  <a:srgbClr val="4D4D4D"/>
                </a:solidFill>
              </a:rPr>
              <a:t>intégral</a:t>
            </a:r>
            <a:r>
              <a:rPr lang="fr-FR" sz="1100" baseline="40000" smtClean="0"/>
              <a:t> </a:t>
            </a:r>
            <a:r>
              <a:rPr lang="fr-FR" sz="1100" smtClean="0"/>
              <a:t>intègre  une analyse périodique détaillée de vos contrats</a:t>
            </a:r>
          </a:p>
          <a:p>
            <a:pPr>
              <a:spcBef>
                <a:spcPct val="50000"/>
              </a:spcBef>
              <a:buClrTx/>
              <a:buFontTx/>
              <a:buNone/>
            </a:pPr>
            <a:r>
              <a:rPr lang="fr-FR" sz="1100" smtClean="0"/>
              <a:t>adaptée à la taille de votre organisation avec des indicateurs essentiels pour</a:t>
            </a:r>
          </a:p>
          <a:p>
            <a:pPr>
              <a:spcBef>
                <a:spcPct val="50000"/>
              </a:spcBef>
              <a:buClrTx/>
              <a:buFontTx/>
              <a:buNone/>
            </a:pPr>
            <a:r>
              <a:rPr lang="fr-FR" sz="1100" smtClean="0"/>
              <a:t>optimiser la gestion et le suivi de vos équipements en location.</a:t>
            </a:r>
          </a:p>
          <a:p>
            <a:pPr eaLnBrk="1" hangingPunct="1">
              <a:lnSpc>
                <a:spcPct val="90000"/>
              </a:lnSpc>
              <a:buFont typeface="Wingdings" pitchFamily="2" charset="2"/>
              <a:buNone/>
            </a:pPr>
            <a:endParaRPr lang="fr-FR" sz="1100" smtClean="0"/>
          </a:p>
          <a:p>
            <a:pPr eaLnBrk="1" hangingPunct="1">
              <a:lnSpc>
                <a:spcPct val="90000"/>
              </a:lnSpc>
            </a:pPr>
            <a:endParaRPr lang="fr-FR" sz="1400" smtClean="0"/>
          </a:p>
        </p:txBody>
      </p:sp>
      <p:sp>
        <p:nvSpPr>
          <p:cNvPr id="35842" name="Espace réservé du numéro de diapositive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82D4F5-187A-4E9C-90D2-517670CA1E57}" type="slidenum">
              <a:rPr lang="fr-FR">
                <a:solidFill>
                  <a:schemeClr val="bg1"/>
                </a:solidFill>
                <a:cs typeface="Arial" charset="0"/>
              </a:rPr>
              <a:pPr fontAlgn="base">
                <a:spcBef>
                  <a:spcPct val="0"/>
                </a:spcBef>
                <a:spcAft>
                  <a:spcPct val="0"/>
                </a:spcAft>
              </a:pPr>
              <a:t>12</a:t>
            </a:fld>
            <a:endParaRPr lang="fr-FR">
              <a:solidFill>
                <a:schemeClr val="bg1"/>
              </a:solidFill>
              <a:cs typeface="Arial" charset="0"/>
            </a:endParaRPr>
          </a:p>
        </p:txBody>
      </p:sp>
      <p:sp>
        <p:nvSpPr>
          <p:cNvPr id="41988" name="AutoShape 2"/>
          <p:cNvSpPr>
            <a:spLocks noChangeArrowheads="1"/>
          </p:cNvSpPr>
          <p:nvPr/>
        </p:nvSpPr>
        <p:spPr bwMode="auto">
          <a:xfrm>
            <a:off x="-1008063" y="3789363"/>
            <a:ext cx="2016126" cy="1943100"/>
          </a:xfrm>
          <a:prstGeom prst="rightArrow">
            <a:avLst>
              <a:gd name="adj1" fmla="val 50000"/>
              <a:gd name="adj2" fmla="val 25940"/>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fontAlgn="auto">
              <a:spcBef>
                <a:spcPts val="0"/>
              </a:spcBef>
              <a:spcAft>
                <a:spcPts val="0"/>
              </a:spcAft>
              <a:defRPr/>
            </a:pPr>
            <a:endParaRPr lang="fr-FR" dirty="0">
              <a:latin typeface="Verdana" pitchFamily="34" charset="0"/>
            </a:endParaRPr>
          </a:p>
        </p:txBody>
      </p:sp>
      <p:sp>
        <p:nvSpPr>
          <p:cNvPr id="41991" name="Oval 5"/>
          <p:cNvSpPr>
            <a:spLocks noChangeArrowheads="1"/>
          </p:cNvSpPr>
          <p:nvPr/>
        </p:nvSpPr>
        <p:spPr bwMode="auto">
          <a:xfrm>
            <a:off x="1979613" y="4221163"/>
            <a:ext cx="431800" cy="431800"/>
          </a:xfrm>
          <a:prstGeom prst="ellipse">
            <a:avLst/>
          </a:prstGeom>
          <a:solidFill>
            <a:srgbClr val="9933FF"/>
          </a:solidFill>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fontAlgn="auto">
              <a:spcBef>
                <a:spcPts val="0"/>
              </a:spcBef>
              <a:spcAft>
                <a:spcPts val="0"/>
              </a:spcAft>
              <a:defRPr/>
            </a:pPr>
            <a:r>
              <a:rPr lang="fr-FR" sz="1600" b="1" dirty="0">
                <a:solidFill>
                  <a:schemeClr val="bg1"/>
                </a:solidFill>
                <a:latin typeface="Verdana" pitchFamily="34" charset="0"/>
              </a:rPr>
              <a:t>+</a:t>
            </a:r>
          </a:p>
        </p:txBody>
      </p:sp>
      <p:sp>
        <p:nvSpPr>
          <p:cNvPr id="35845" name="Text Box 6"/>
          <p:cNvSpPr txBox="1">
            <a:spLocks noChangeArrowheads="1"/>
          </p:cNvSpPr>
          <p:nvPr/>
        </p:nvSpPr>
        <p:spPr bwMode="auto">
          <a:xfrm>
            <a:off x="900113" y="3108325"/>
            <a:ext cx="3024187" cy="641350"/>
          </a:xfrm>
          <a:prstGeom prst="rect">
            <a:avLst/>
          </a:prstGeom>
          <a:noFill/>
          <a:ln w="9525">
            <a:noFill/>
            <a:miter lim="800000"/>
            <a:headEnd/>
            <a:tailEnd/>
          </a:ln>
        </p:spPr>
        <p:txBody>
          <a:bodyPr>
            <a:spAutoFit/>
          </a:bodyPr>
          <a:lstStyle/>
          <a:p>
            <a:r>
              <a:rPr lang="fr-FR" b="1">
                <a:solidFill>
                  <a:srgbClr val="8344D4"/>
                </a:solidFill>
                <a:latin typeface="Verdana" pitchFamily="34" charset="0"/>
              </a:rPr>
              <a:t>la location financière évolutive</a:t>
            </a:r>
          </a:p>
        </p:txBody>
      </p:sp>
      <p:sp>
        <p:nvSpPr>
          <p:cNvPr id="41993" name="AutoShape 7"/>
          <p:cNvSpPr>
            <a:spLocks noChangeArrowheads="1"/>
          </p:cNvSpPr>
          <p:nvPr/>
        </p:nvSpPr>
        <p:spPr bwMode="auto">
          <a:xfrm>
            <a:off x="2627313" y="3573463"/>
            <a:ext cx="3744912" cy="2376487"/>
          </a:xfrm>
          <a:prstGeom prst="round2DiagRect">
            <a:avLst/>
          </a:prstGeom>
          <a:solidFill>
            <a:srgbClr val="A97EE2">
              <a:alpha val="70195"/>
            </a:srgbClr>
          </a:solidFill>
          <a:ln w="28575" algn="ctr">
            <a:solidFill>
              <a:srgbClr val="8344D4"/>
            </a:solidFill>
            <a:round/>
            <a:headEnd/>
            <a:tailEnd/>
          </a:ln>
        </p:spPr>
        <p:txBody>
          <a:bodyPr wrap="none" anchor="ctr"/>
          <a:lstStyle/>
          <a:p>
            <a:pPr fontAlgn="auto">
              <a:spcBef>
                <a:spcPts val="0"/>
              </a:spcBef>
              <a:spcAft>
                <a:spcPts val="0"/>
              </a:spcAft>
              <a:defRPr/>
            </a:pPr>
            <a:endParaRPr lang="fr-FR" dirty="0">
              <a:latin typeface="Verdana" pitchFamily="34" charset="0"/>
              <a:cs typeface="+mn-cs"/>
            </a:endParaRPr>
          </a:p>
        </p:txBody>
      </p:sp>
      <p:sp>
        <p:nvSpPr>
          <p:cNvPr id="35847" name="Text Box 8"/>
          <p:cNvSpPr txBox="1">
            <a:spLocks noChangeArrowheads="1"/>
          </p:cNvSpPr>
          <p:nvPr/>
        </p:nvSpPr>
        <p:spPr bwMode="auto">
          <a:xfrm>
            <a:off x="2771775" y="3933825"/>
            <a:ext cx="3524250" cy="1622425"/>
          </a:xfrm>
          <a:prstGeom prst="rect">
            <a:avLst/>
          </a:prstGeom>
          <a:noFill/>
          <a:ln w="9525" algn="ctr">
            <a:noFill/>
            <a:miter lim="800000"/>
            <a:headEnd/>
            <a:tailEnd/>
          </a:ln>
        </p:spPr>
        <p:txBody>
          <a:bodyPr>
            <a:spAutoFit/>
          </a:bodyPr>
          <a:lstStyle/>
          <a:p>
            <a:pPr>
              <a:buFont typeface="Wingdings" pitchFamily="2" charset="2"/>
              <a:buChar char="§"/>
            </a:pPr>
            <a:r>
              <a:rPr lang="fr-FR" b="1">
                <a:latin typeface="Verdana" pitchFamily="34" charset="0"/>
              </a:rPr>
              <a:t> </a:t>
            </a:r>
            <a:r>
              <a:rPr lang="fr-FR" sz="1400" b="1">
                <a:latin typeface="Verdana" pitchFamily="34" charset="0"/>
              </a:rPr>
              <a:t>L’Accompagnement Essentiel…</a:t>
            </a:r>
          </a:p>
          <a:p>
            <a:r>
              <a:rPr lang="fr-FR" sz="1000" i="1">
                <a:latin typeface="Verdana" pitchFamily="34" charset="0"/>
              </a:rPr>
              <a:t>Pour les entreprises de 10 à 50 Salariés</a:t>
            </a:r>
            <a:br>
              <a:rPr lang="fr-FR" sz="1000" i="1">
                <a:latin typeface="Verdana" pitchFamily="34" charset="0"/>
              </a:rPr>
            </a:br>
            <a:endParaRPr lang="fr-FR" sz="1000" i="1">
              <a:latin typeface="Verdana" pitchFamily="34" charset="0"/>
            </a:endParaRPr>
          </a:p>
          <a:p>
            <a:pPr>
              <a:buFont typeface="Wingdings" pitchFamily="2" charset="2"/>
              <a:buChar char="§"/>
            </a:pPr>
            <a:r>
              <a:rPr lang="fr-FR" sz="1400" b="1">
                <a:latin typeface="Verdana" pitchFamily="34" charset="0"/>
              </a:rPr>
              <a:t> L’Accompagnement Synthèse…</a:t>
            </a:r>
          </a:p>
          <a:p>
            <a:r>
              <a:rPr lang="fr-FR" sz="1000" i="1">
                <a:latin typeface="Verdana" pitchFamily="34" charset="0"/>
              </a:rPr>
              <a:t>Pour les entreprises de 50 à 99 salariés</a:t>
            </a:r>
          </a:p>
          <a:p>
            <a:endParaRPr lang="fr-FR" sz="1000">
              <a:latin typeface="Verdana" pitchFamily="34" charset="0"/>
            </a:endParaRPr>
          </a:p>
          <a:p>
            <a:pPr>
              <a:buFont typeface="Wingdings" pitchFamily="2" charset="2"/>
              <a:buChar char="§"/>
            </a:pPr>
            <a:r>
              <a:rPr lang="fr-FR" sz="1400" b="1">
                <a:latin typeface="Verdana" pitchFamily="34" charset="0"/>
              </a:rPr>
              <a:t> leasing manager… </a:t>
            </a:r>
          </a:p>
          <a:p>
            <a:r>
              <a:rPr lang="fr-FR" sz="1000" i="1">
                <a:latin typeface="Verdana" pitchFamily="34" charset="0"/>
              </a:rPr>
              <a:t>Pour les entreprises de plus de 100 salariés</a:t>
            </a:r>
          </a:p>
        </p:txBody>
      </p:sp>
      <p:sp>
        <p:nvSpPr>
          <p:cNvPr id="11" name="Rectangle 2"/>
          <p:cNvSpPr>
            <a:spLocks noGrp="1" noChangeArrowheads="1"/>
          </p:cNvSpPr>
          <p:nvPr>
            <p:ph type="title"/>
          </p:nvPr>
        </p:nvSpPr>
        <p:spPr/>
        <p:txBody>
          <a:bodyPr/>
          <a:lstStyle/>
          <a:p>
            <a:pPr eaLnBrk="1" hangingPunct="1">
              <a:defRPr/>
            </a:pPr>
            <a:r>
              <a:rPr lang="fr-FR" dirty="0" err="1" smtClean="0">
                <a:solidFill>
                  <a:schemeClr val="tx1">
                    <a:lumMod val="65000"/>
                    <a:lumOff val="35000"/>
                  </a:schemeClr>
                </a:solidFill>
              </a:rPr>
              <a:t>leasecom</a:t>
            </a:r>
            <a:r>
              <a:rPr lang="fr-FR" baseline="40000" dirty="0" err="1" smtClean="0">
                <a:solidFill>
                  <a:schemeClr val="tx1">
                    <a:lumMod val="65000"/>
                    <a:lumOff val="35000"/>
                  </a:schemeClr>
                </a:solidFill>
              </a:rPr>
              <a:t>intégral</a:t>
            </a:r>
            <a:endParaRPr lang="fr-FR" baseline="40000" dirty="0" smtClean="0">
              <a:solidFill>
                <a:schemeClr val="tx1">
                  <a:lumMod val="65000"/>
                  <a:lumOff val="35000"/>
                </a:schemeClr>
              </a:solidFill>
            </a:endParaRPr>
          </a:p>
        </p:txBody>
      </p:sp>
      <p:sp>
        <p:nvSpPr>
          <p:cNvPr id="12" name="Ellipse 11"/>
          <p:cNvSpPr/>
          <p:nvPr/>
        </p:nvSpPr>
        <p:spPr>
          <a:xfrm>
            <a:off x="6660232" y="836712"/>
            <a:ext cx="1800200" cy="50405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400" b="1" dirty="0">
                <a:solidFill>
                  <a:schemeClr val="bg1"/>
                </a:solidFill>
                <a:latin typeface="Verdana" pitchFamily="34" charset="0"/>
              </a:rPr>
              <a:t>Analyses</a:t>
            </a:r>
          </a:p>
        </p:txBody>
      </p:sp>
      <p:sp>
        <p:nvSpPr>
          <p:cNvPr id="35852" name="Espace réservé de la date 1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164756-3D05-46C1-9985-462D1FB8BDBD}" type="datetime1">
              <a:rPr lang="fr-FR">
                <a:solidFill>
                  <a:srgbClr val="FFFFFF"/>
                </a:solidFill>
                <a:cs typeface="Arial" charset="0"/>
              </a:rPr>
              <a:pPr fontAlgn="base">
                <a:spcBef>
                  <a:spcPct val="0"/>
                </a:spcBef>
                <a:spcAft>
                  <a:spcPct val="0"/>
                </a:spcAft>
              </a:pPr>
              <a:t>03/12/2015</a:t>
            </a:fld>
            <a:endParaRPr lang="fr-FR">
              <a:solidFill>
                <a:srgbClr val="FFFFFF"/>
              </a:solidFill>
              <a:cs typeface="Arial" charset="0"/>
            </a:endParaRPr>
          </a:p>
        </p:txBody>
      </p:sp>
      <p:sp>
        <p:nvSpPr>
          <p:cNvPr id="35853" name="Espace réservé du pied de page 1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cs typeface="Arial" charset="0"/>
              </a:rPr>
              <a:t>Votre développement a de l’Avenir</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AutoShape 3"/>
          <p:cNvCxnSpPr>
            <a:cxnSpLocks noChangeShapeType="1"/>
          </p:cNvCxnSpPr>
          <p:nvPr/>
        </p:nvCxnSpPr>
        <p:spPr bwMode="auto">
          <a:xfrm flipV="1">
            <a:off x="2195513" y="4797425"/>
            <a:ext cx="1081087" cy="422275"/>
          </a:xfrm>
          <a:prstGeom prst="bentConnector3">
            <a:avLst>
              <a:gd name="adj1" fmla="val 49926"/>
            </a:avLst>
          </a:prstGeom>
          <a:ln>
            <a:solidFill>
              <a:srgbClr val="8344D4"/>
            </a:solidFill>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14" name="Rectangle 2"/>
          <p:cNvSpPr>
            <a:spLocks noGrp="1" noChangeArrowheads="1"/>
          </p:cNvSpPr>
          <p:nvPr>
            <p:ph type="title"/>
          </p:nvPr>
        </p:nvSpPr>
        <p:spPr/>
        <p:txBody>
          <a:bodyPr/>
          <a:lstStyle/>
          <a:p>
            <a:pPr eaLnBrk="1" hangingPunct="1">
              <a:defRPr/>
            </a:pPr>
            <a:r>
              <a:rPr lang="fr-FR" dirty="0" err="1" smtClean="0">
                <a:solidFill>
                  <a:schemeClr val="tx1">
                    <a:lumMod val="65000"/>
                    <a:lumOff val="35000"/>
                  </a:schemeClr>
                </a:solidFill>
              </a:rPr>
              <a:t>leasecom</a:t>
            </a:r>
            <a:r>
              <a:rPr lang="fr-FR" baseline="40000" dirty="0" err="1" smtClean="0">
                <a:solidFill>
                  <a:schemeClr val="tx1">
                    <a:lumMod val="65000"/>
                    <a:lumOff val="35000"/>
                  </a:schemeClr>
                </a:solidFill>
              </a:rPr>
              <a:t>intégral</a:t>
            </a:r>
            <a:endParaRPr lang="fr-FR" baseline="40000" dirty="0" smtClean="0">
              <a:solidFill>
                <a:schemeClr val="tx1">
                  <a:lumMod val="65000"/>
                  <a:lumOff val="35000"/>
                </a:schemeClr>
              </a:solidFill>
            </a:endParaRPr>
          </a:p>
        </p:txBody>
      </p:sp>
      <p:sp>
        <p:nvSpPr>
          <p:cNvPr id="36867"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537B00-EBE5-477A-BB85-E72CFB938562}" type="slidenum">
              <a:rPr lang="fr-FR">
                <a:solidFill>
                  <a:schemeClr val="bg1"/>
                </a:solidFill>
                <a:cs typeface="Arial" charset="0"/>
              </a:rPr>
              <a:pPr fontAlgn="base">
                <a:spcBef>
                  <a:spcPct val="0"/>
                </a:spcBef>
                <a:spcAft>
                  <a:spcPct val="0"/>
                </a:spcAft>
              </a:pPr>
              <a:t>13</a:t>
            </a:fld>
            <a:endParaRPr lang="fr-FR">
              <a:solidFill>
                <a:schemeClr val="bg1"/>
              </a:solidFill>
              <a:cs typeface="Arial" charset="0"/>
            </a:endParaRPr>
          </a:p>
        </p:txBody>
      </p:sp>
      <p:cxnSp>
        <p:nvCxnSpPr>
          <p:cNvPr id="43012" name="AutoShape 3"/>
          <p:cNvCxnSpPr>
            <a:cxnSpLocks noChangeShapeType="1"/>
          </p:cNvCxnSpPr>
          <p:nvPr/>
        </p:nvCxnSpPr>
        <p:spPr bwMode="auto">
          <a:xfrm flipV="1">
            <a:off x="2124075" y="1196975"/>
            <a:ext cx="1081088" cy="422275"/>
          </a:xfrm>
          <a:prstGeom prst="bentConnector3">
            <a:avLst>
              <a:gd name="adj1" fmla="val 49926"/>
            </a:avLst>
          </a:prstGeom>
          <a:ln>
            <a:solidFill>
              <a:srgbClr val="8344D4"/>
            </a:solidFill>
            <a:headEnd type="oval" w="med" len="med"/>
            <a:tailEnd type="oval" w="med" len="med"/>
          </a:ln>
        </p:spPr>
        <p:style>
          <a:lnRef idx="3">
            <a:schemeClr val="accent6"/>
          </a:lnRef>
          <a:fillRef idx="0">
            <a:schemeClr val="accent6"/>
          </a:fillRef>
          <a:effectRef idx="2">
            <a:schemeClr val="accent6"/>
          </a:effectRef>
          <a:fontRef idx="minor">
            <a:schemeClr val="tx1"/>
          </a:fontRef>
        </p:style>
      </p:cxnSp>
      <p:pic>
        <p:nvPicPr>
          <p:cNvPr id="43015" name="Picture 6"/>
          <p:cNvPicPr>
            <a:picLocks noChangeAspect="1" noChangeArrowheads="1"/>
          </p:cNvPicPr>
          <p:nvPr/>
        </p:nvPicPr>
        <p:blipFill>
          <a:blip r:embed="rId2" cstate="print"/>
          <a:srcRect/>
          <a:stretch>
            <a:fillRect/>
          </a:stretch>
        </p:blipFill>
        <p:spPr bwMode="auto">
          <a:xfrm>
            <a:off x="827584" y="4653136"/>
            <a:ext cx="1800199" cy="1353826"/>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017" name="Picture 8"/>
          <p:cNvPicPr>
            <a:picLocks noChangeAspect="1" noChangeArrowheads="1"/>
          </p:cNvPicPr>
          <p:nvPr/>
        </p:nvPicPr>
        <p:blipFill>
          <a:blip r:embed="rId3" cstate="print"/>
          <a:srcRect/>
          <a:stretch>
            <a:fillRect/>
          </a:stretch>
        </p:blipFill>
        <p:spPr bwMode="auto">
          <a:xfrm>
            <a:off x="828129" y="1292225"/>
            <a:ext cx="1728788" cy="1214438"/>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871" name="Text Box 9"/>
          <p:cNvSpPr txBox="1">
            <a:spLocks noChangeArrowheads="1"/>
          </p:cNvSpPr>
          <p:nvPr/>
        </p:nvSpPr>
        <p:spPr bwMode="auto">
          <a:xfrm>
            <a:off x="2771775" y="1268413"/>
            <a:ext cx="4105275" cy="1693862"/>
          </a:xfrm>
          <a:prstGeom prst="rect">
            <a:avLst/>
          </a:prstGeom>
          <a:noFill/>
          <a:ln w="9525" algn="ctr">
            <a:noFill/>
            <a:miter lim="800000"/>
            <a:headEnd/>
            <a:tailEnd/>
          </a:ln>
        </p:spPr>
        <p:txBody>
          <a:bodyPr>
            <a:spAutoFit/>
          </a:bodyPr>
          <a:lstStyle/>
          <a:p>
            <a:r>
              <a:rPr lang="fr-FR" b="1">
                <a:solidFill>
                  <a:srgbClr val="8344D4"/>
                </a:solidFill>
                <a:latin typeface="Verdana" pitchFamily="34" charset="0"/>
              </a:rPr>
              <a:t>L’accompagnement </a:t>
            </a:r>
            <a:r>
              <a:rPr lang="fr-FR">
                <a:solidFill>
                  <a:srgbClr val="8344D4"/>
                </a:solidFill>
                <a:latin typeface="Verdana" pitchFamily="34" charset="0"/>
              </a:rPr>
              <a:t>Essentiel </a:t>
            </a:r>
          </a:p>
          <a:p>
            <a:r>
              <a:rPr lang="fr-FR" sz="700">
                <a:solidFill>
                  <a:srgbClr val="8344D4"/>
                </a:solidFill>
                <a:latin typeface="ＭＳ Ｐゴシック" pitchFamily="34" charset="-128"/>
              </a:rPr>
              <a:t/>
            </a:r>
            <a:br>
              <a:rPr lang="fr-FR" sz="700">
                <a:solidFill>
                  <a:srgbClr val="8344D4"/>
                </a:solidFill>
                <a:latin typeface="ＭＳ Ｐゴシック" pitchFamily="34" charset="-128"/>
              </a:rPr>
            </a:br>
            <a:r>
              <a:rPr lang="fr-FR" sz="700">
                <a:solidFill>
                  <a:srgbClr val="8344D4"/>
                </a:solidFill>
                <a:latin typeface="ＭＳ Ｐゴシック" pitchFamily="34" charset="-128"/>
              </a:rPr>
              <a:t>Aux zones optimales d’évolution de votre contrat, avec votre distributeur, </a:t>
            </a:r>
          </a:p>
          <a:p>
            <a:r>
              <a:rPr lang="fr-FR" sz="700">
                <a:solidFill>
                  <a:srgbClr val="8344D4"/>
                </a:solidFill>
                <a:latin typeface="ＭＳ Ｐゴシック" pitchFamily="34" charset="-128"/>
              </a:rPr>
              <a:t>nous vous communiquons par Internet l’e-veille contrat personnalisée de votre parc.</a:t>
            </a:r>
            <a:r>
              <a:rPr lang="fr-FR" sz="700">
                <a:solidFill>
                  <a:srgbClr val="003366"/>
                </a:solidFill>
                <a:latin typeface="ＭＳ Ｐゴシック" pitchFamily="34" charset="-128"/>
              </a:rPr>
              <a:t> </a:t>
            </a:r>
          </a:p>
          <a:p>
            <a:endParaRPr lang="fr-FR" sz="700">
              <a:solidFill>
                <a:srgbClr val="003366"/>
              </a:solidFill>
              <a:latin typeface="ＭＳ Ｐゴシック" pitchFamily="34" charset="-128"/>
            </a:endParaRPr>
          </a:p>
          <a:p>
            <a:r>
              <a:rPr lang="fr-FR" sz="700">
                <a:solidFill>
                  <a:srgbClr val="231F20"/>
                </a:solidFill>
                <a:latin typeface="ＭＳ Ｐゴシック" pitchFamily="34" charset="-128"/>
              </a:rPr>
              <a:t>Celle-ci comprend :</a:t>
            </a:r>
          </a:p>
          <a:p>
            <a:pPr>
              <a:buFontTx/>
              <a:buChar char="•"/>
            </a:pPr>
            <a:r>
              <a:rPr lang="fr-FR" sz="700">
                <a:solidFill>
                  <a:srgbClr val="231F20"/>
                </a:solidFill>
                <a:latin typeface="ＭＳ Ｐゴシック" pitchFamily="34" charset="-128"/>
              </a:rPr>
              <a:t> L’analyse des performances de vos matériels loués,</a:t>
            </a:r>
          </a:p>
          <a:p>
            <a:pPr>
              <a:buFontTx/>
              <a:buChar char="•"/>
            </a:pPr>
            <a:r>
              <a:rPr lang="fr-FR" sz="700">
                <a:solidFill>
                  <a:srgbClr val="231F20"/>
                </a:solidFill>
                <a:latin typeface="ＭＳ Ｐゴシック" pitchFamily="34" charset="-128"/>
              </a:rPr>
              <a:t> Les possibilités de renouvellement à loyer constant,</a:t>
            </a:r>
          </a:p>
          <a:p>
            <a:pPr>
              <a:buFontTx/>
              <a:buChar char="•"/>
            </a:pPr>
            <a:r>
              <a:rPr lang="fr-FR" sz="700">
                <a:solidFill>
                  <a:srgbClr val="231F20"/>
                </a:solidFill>
                <a:latin typeface="ＭＳ Ｐゴシック" pitchFamily="34" charset="-128"/>
              </a:rPr>
              <a:t> Le détail des contrats avec les équipements concernés,</a:t>
            </a:r>
          </a:p>
          <a:p>
            <a:pPr>
              <a:buFontTx/>
              <a:buChar char="•"/>
            </a:pPr>
            <a:r>
              <a:rPr lang="fr-FR" sz="700">
                <a:solidFill>
                  <a:srgbClr val="231F20"/>
                </a:solidFill>
                <a:latin typeface="ＭＳ Ｐゴシック" pitchFamily="34" charset="-128"/>
              </a:rPr>
              <a:t> Le détail des matériels et des logiciels financés.</a:t>
            </a:r>
          </a:p>
          <a:p>
            <a:endParaRPr lang="fr-FR" sz="700">
              <a:solidFill>
                <a:srgbClr val="231F20"/>
              </a:solidFill>
              <a:latin typeface="ＭＳ Ｐゴシック" pitchFamily="34" charset="-128"/>
            </a:endParaRPr>
          </a:p>
          <a:p>
            <a:r>
              <a:rPr lang="fr-FR" sz="700">
                <a:solidFill>
                  <a:srgbClr val="231F20"/>
                </a:solidFill>
                <a:latin typeface="ＭＳ Ｐゴシック" pitchFamily="34" charset="-128"/>
              </a:rPr>
              <a:t>Soit toutes les informations pour optimiser l’évolution de vos équipements en location</a:t>
            </a:r>
            <a:r>
              <a:rPr lang="fr-FR" sz="800">
                <a:solidFill>
                  <a:srgbClr val="231F20"/>
                </a:solidFill>
                <a:latin typeface="ＭＳ Ｐゴシック" pitchFamily="34" charset="-128"/>
              </a:rPr>
              <a:t>.</a:t>
            </a:r>
          </a:p>
          <a:p>
            <a:endParaRPr lang="fr-FR" sz="800" b="1">
              <a:latin typeface="ＭＳ Ｐゴシック" pitchFamily="34" charset="-128"/>
            </a:endParaRPr>
          </a:p>
        </p:txBody>
      </p:sp>
      <p:sp>
        <p:nvSpPr>
          <p:cNvPr id="36872" name="Text Box 10"/>
          <p:cNvSpPr txBox="1">
            <a:spLocks noChangeArrowheads="1"/>
          </p:cNvSpPr>
          <p:nvPr/>
        </p:nvSpPr>
        <p:spPr bwMode="auto">
          <a:xfrm>
            <a:off x="2771775" y="2997200"/>
            <a:ext cx="4032250" cy="1662113"/>
          </a:xfrm>
          <a:prstGeom prst="rect">
            <a:avLst/>
          </a:prstGeom>
          <a:noFill/>
          <a:ln w="9525" algn="ctr">
            <a:noFill/>
            <a:miter lim="800000"/>
            <a:headEnd/>
            <a:tailEnd/>
          </a:ln>
        </p:spPr>
        <p:txBody>
          <a:bodyPr>
            <a:spAutoFit/>
          </a:bodyPr>
          <a:lstStyle/>
          <a:p>
            <a:r>
              <a:rPr lang="fr-FR" b="1">
                <a:solidFill>
                  <a:srgbClr val="8344D4"/>
                </a:solidFill>
                <a:latin typeface="Verdana" pitchFamily="34" charset="0"/>
              </a:rPr>
              <a:t>L’accompagnement </a:t>
            </a:r>
            <a:r>
              <a:rPr lang="fr-FR">
                <a:solidFill>
                  <a:srgbClr val="8344D4"/>
                </a:solidFill>
                <a:latin typeface="Verdana" pitchFamily="34" charset="0"/>
              </a:rPr>
              <a:t>Synthèse</a:t>
            </a:r>
            <a:r>
              <a:rPr lang="fr-FR" b="1">
                <a:solidFill>
                  <a:srgbClr val="8344D4"/>
                </a:solidFill>
                <a:latin typeface="Verdana" pitchFamily="34" charset="0"/>
              </a:rPr>
              <a:t> </a:t>
            </a:r>
            <a:br>
              <a:rPr lang="fr-FR" b="1">
                <a:solidFill>
                  <a:srgbClr val="8344D4"/>
                </a:solidFill>
                <a:latin typeface="Verdana" pitchFamily="34" charset="0"/>
              </a:rPr>
            </a:br>
            <a:r>
              <a:rPr lang="fr-FR" sz="700">
                <a:solidFill>
                  <a:srgbClr val="8344D4"/>
                </a:solidFill>
                <a:latin typeface="ＭＳ Ｐゴシック" pitchFamily="34" charset="-128"/>
              </a:rPr>
              <a:t/>
            </a:r>
            <a:br>
              <a:rPr lang="fr-FR" sz="700">
                <a:solidFill>
                  <a:srgbClr val="8344D4"/>
                </a:solidFill>
                <a:latin typeface="ＭＳ Ｐゴシック" pitchFamily="34" charset="-128"/>
              </a:rPr>
            </a:br>
            <a:r>
              <a:rPr lang="fr-FR" sz="700">
                <a:solidFill>
                  <a:srgbClr val="8344D4"/>
                </a:solidFill>
                <a:latin typeface="ＭＳ Ｐゴシック" pitchFamily="34" charset="-128"/>
              </a:rPr>
              <a:t>Adressée par Internet tous les semestres, l’e-synthèse de parc vous offre </a:t>
            </a:r>
          </a:p>
          <a:p>
            <a:r>
              <a:rPr lang="fr-FR" sz="700">
                <a:solidFill>
                  <a:srgbClr val="8344D4"/>
                </a:solidFill>
                <a:latin typeface="ＭＳ Ｐゴシック" pitchFamily="34" charset="-128"/>
              </a:rPr>
              <a:t>une visibilité technologique et financière complète. Vous disposez d’une analyse détaillée et d’indicateurs pour optimiser la gestion et le suivi de votre parc en location.</a:t>
            </a:r>
          </a:p>
          <a:p>
            <a:endParaRPr lang="fr-FR" sz="700">
              <a:solidFill>
                <a:srgbClr val="8344D4"/>
              </a:solidFill>
              <a:latin typeface="ＭＳ Ｐゴシック" pitchFamily="34" charset="-128"/>
            </a:endParaRPr>
          </a:p>
          <a:p>
            <a:r>
              <a:rPr lang="fr-FR" sz="700">
                <a:solidFill>
                  <a:srgbClr val="231F20"/>
                </a:solidFill>
                <a:latin typeface="ＭＳ Ｐゴシック" pitchFamily="34" charset="-128"/>
              </a:rPr>
              <a:t>Vous accédez à de nombreuses données :</a:t>
            </a:r>
          </a:p>
          <a:p>
            <a:pPr>
              <a:buFontTx/>
              <a:buChar char="•"/>
            </a:pPr>
            <a:r>
              <a:rPr lang="fr-FR" sz="700">
                <a:solidFill>
                  <a:srgbClr val="231F20"/>
                </a:solidFill>
                <a:latin typeface="ＭＳ Ｐゴシック" pitchFamily="34" charset="-128"/>
              </a:rPr>
              <a:t> Le récapitulatif des contrats en cours,</a:t>
            </a:r>
          </a:p>
          <a:p>
            <a:pPr>
              <a:buFontTx/>
              <a:buChar char="•"/>
            </a:pPr>
            <a:r>
              <a:rPr lang="fr-FR" sz="700">
                <a:solidFill>
                  <a:srgbClr val="231F20"/>
                </a:solidFill>
                <a:latin typeface="ＭＳ Ｐゴシック" pitchFamily="34" charset="-128"/>
              </a:rPr>
              <a:t> La répartition des équipements loués, en volume et en valeur,</a:t>
            </a:r>
          </a:p>
          <a:p>
            <a:pPr>
              <a:buFontTx/>
              <a:buChar char="•"/>
            </a:pPr>
            <a:r>
              <a:rPr lang="fr-FR" sz="700">
                <a:solidFill>
                  <a:srgbClr val="231F20"/>
                </a:solidFill>
                <a:latin typeface="ＭＳ Ｐゴシック" pitchFamily="34" charset="-128"/>
              </a:rPr>
              <a:t> Le positionnement technologique des postes de travail,</a:t>
            </a:r>
          </a:p>
          <a:p>
            <a:pPr>
              <a:buFontTx/>
              <a:buChar char="•"/>
            </a:pPr>
            <a:r>
              <a:rPr lang="fr-FR" sz="700">
                <a:solidFill>
                  <a:srgbClr val="231F20"/>
                </a:solidFill>
                <a:latin typeface="ＭＳ Ｐゴシック" pitchFamily="34" charset="-128"/>
              </a:rPr>
              <a:t> Une vision claire du budget, par contrat ou par clé d’imputation,</a:t>
            </a:r>
          </a:p>
          <a:p>
            <a:pPr>
              <a:buFontTx/>
              <a:buChar char="•"/>
            </a:pPr>
            <a:r>
              <a:rPr lang="fr-FR" sz="700">
                <a:solidFill>
                  <a:srgbClr val="231F20"/>
                </a:solidFill>
                <a:latin typeface="ＭＳ Ｐゴシック" pitchFamily="34" charset="-128"/>
              </a:rPr>
              <a:t> La capacité d’évolution à loyer constant par contrat et par </a:t>
            </a:r>
            <a:br>
              <a:rPr lang="fr-FR" sz="700">
                <a:solidFill>
                  <a:srgbClr val="231F20"/>
                </a:solidFill>
                <a:latin typeface="ＭＳ Ｐゴシック" pitchFamily="34" charset="-128"/>
              </a:rPr>
            </a:br>
            <a:r>
              <a:rPr lang="fr-FR" sz="700">
                <a:solidFill>
                  <a:srgbClr val="231F20"/>
                </a:solidFill>
                <a:latin typeface="ＭＳ Ｐゴシック" pitchFamily="34" charset="-128"/>
              </a:rPr>
              <a:t>  équipement.</a:t>
            </a:r>
          </a:p>
        </p:txBody>
      </p:sp>
      <p:sp>
        <p:nvSpPr>
          <p:cNvPr id="36873" name="Text Box 11"/>
          <p:cNvSpPr txBox="1">
            <a:spLocks noChangeArrowheads="1"/>
          </p:cNvSpPr>
          <p:nvPr/>
        </p:nvSpPr>
        <p:spPr bwMode="auto">
          <a:xfrm>
            <a:off x="2771775" y="4868863"/>
            <a:ext cx="3505200" cy="1155700"/>
          </a:xfrm>
          <a:prstGeom prst="rect">
            <a:avLst/>
          </a:prstGeom>
          <a:noFill/>
          <a:ln w="9525">
            <a:noFill/>
            <a:miter lim="800000"/>
            <a:headEnd/>
            <a:tailEnd/>
          </a:ln>
        </p:spPr>
        <p:txBody>
          <a:bodyPr>
            <a:spAutoFit/>
          </a:bodyPr>
          <a:lstStyle/>
          <a:p>
            <a:pPr algn="just" eaLnBrk="0" hangingPunct="0">
              <a:buClr>
                <a:srgbClr val="800D00"/>
              </a:buClr>
            </a:pPr>
            <a:r>
              <a:rPr lang="fr-FR" b="1">
                <a:solidFill>
                  <a:srgbClr val="8344D4"/>
                </a:solidFill>
                <a:latin typeface="Verdana" pitchFamily="34" charset="0"/>
              </a:rPr>
              <a:t>leasing manager</a:t>
            </a:r>
            <a:endParaRPr lang="fr-FR">
              <a:solidFill>
                <a:srgbClr val="8344D4"/>
              </a:solidFill>
              <a:latin typeface="Verdana" pitchFamily="34" charset="0"/>
            </a:endParaRPr>
          </a:p>
          <a:p>
            <a:pPr eaLnBrk="0" hangingPunct="0">
              <a:lnSpc>
                <a:spcPct val="115000"/>
              </a:lnSpc>
              <a:spcBef>
                <a:spcPct val="20000"/>
              </a:spcBef>
            </a:pPr>
            <a:r>
              <a:rPr lang="fr-FR" sz="700">
                <a:solidFill>
                  <a:srgbClr val="231F20"/>
                </a:solidFill>
                <a:latin typeface="ＭＳ Ｐゴシック" pitchFamily="34" charset="-128"/>
              </a:rPr>
              <a:t>A partir d’un espace dédié interactif www.leasecom.fr/espaceclient, </a:t>
            </a:r>
            <a:r>
              <a:rPr lang="fr-FR" sz="700">
                <a:solidFill>
                  <a:srgbClr val="003366"/>
                </a:solidFill>
                <a:latin typeface="ＭＳ Ｐゴシック" pitchFamily="34" charset="-128"/>
              </a:rPr>
              <a:t>leasing manager</a:t>
            </a:r>
            <a:r>
              <a:rPr lang="fr-FR" sz="700">
                <a:solidFill>
                  <a:srgbClr val="231F20"/>
                </a:solidFill>
                <a:latin typeface="ＭＳ Ｐゴシック" pitchFamily="34" charset="-128"/>
              </a:rPr>
              <a:t>, vous optimisez la gestion de votre parc, maîtrisez vos coûts et pilotez l’évolution de votre système d’information selon vos besoins.</a:t>
            </a:r>
          </a:p>
          <a:p>
            <a:pPr eaLnBrk="0" hangingPunct="0">
              <a:lnSpc>
                <a:spcPct val="115000"/>
              </a:lnSpc>
              <a:spcBef>
                <a:spcPct val="20000"/>
              </a:spcBef>
            </a:pPr>
            <a:r>
              <a:rPr lang="fr-FR" sz="700">
                <a:solidFill>
                  <a:srgbClr val="231F20"/>
                </a:solidFill>
                <a:latin typeface="ＭＳ Ｐゴシック" pitchFamily="34" charset="-128"/>
              </a:rPr>
              <a:t>Cette gestion concerne tous vos matériels, qu’ils soient ou non en location. Elle peut s’effectuer par contrat, produit, budget, achat, évolution de matériel ou imputation analytique.</a:t>
            </a:r>
            <a:r>
              <a:rPr lang="fr-FR" sz="700">
                <a:solidFill>
                  <a:srgbClr val="231F20"/>
                </a:solidFill>
                <a:latin typeface="Verdana" pitchFamily="34" charset="0"/>
              </a:rPr>
              <a:t> </a:t>
            </a:r>
            <a:endParaRPr lang="fr-FR" sz="700">
              <a:solidFill>
                <a:srgbClr val="000000"/>
              </a:solidFill>
              <a:latin typeface="Verdana" pitchFamily="34" charset="0"/>
            </a:endParaRPr>
          </a:p>
        </p:txBody>
      </p:sp>
      <p:cxnSp>
        <p:nvCxnSpPr>
          <p:cNvPr id="17" name="AutoShape 3"/>
          <p:cNvCxnSpPr>
            <a:cxnSpLocks noChangeShapeType="1"/>
          </p:cNvCxnSpPr>
          <p:nvPr/>
        </p:nvCxnSpPr>
        <p:spPr bwMode="auto">
          <a:xfrm flipV="1">
            <a:off x="2146300" y="2924175"/>
            <a:ext cx="1081088" cy="422275"/>
          </a:xfrm>
          <a:prstGeom prst="bentConnector3">
            <a:avLst>
              <a:gd name="adj1" fmla="val 49926"/>
            </a:avLst>
          </a:prstGeom>
          <a:ln>
            <a:solidFill>
              <a:srgbClr val="8344D4"/>
            </a:solidFill>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16" name="Ellipse 15"/>
          <p:cNvSpPr/>
          <p:nvPr/>
        </p:nvSpPr>
        <p:spPr>
          <a:xfrm>
            <a:off x="6660232" y="836712"/>
            <a:ext cx="1800200" cy="50405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400" b="1" dirty="0">
                <a:solidFill>
                  <a:schemeClr val="bg1"/>
                </a:solidFill>
                <a:latin typeface="Verdana" pitchFamily="34" charset="0"/>
              </a:rPr>
              <a:t>Analyses</a:t>
            </a:r>
          </a:p>
        </p:txBody>
      </p:sp>
      <p:pic>
        <p:nvPicPr>
          <p:cNvPr id="43016" name="Picture 7"/>
          <p:cNvPicPr>
            <a:picLocks noChangeAspect="1" noChangeArrowheads="1"/>
          </p:cNvPicPr>
          <p:nvPr/>
        </p:nvPicPr>
        <p:blipFill>
          <a:blip r:embed="rId4" cstate="print"/>
          <a:srcRect/>
          <a:stretch>
            <a:fillRect/>
          </a:stretch>
        </p:blipFill>
        <p:spPr bwMode="auto">
          <a:xfrm>
            <a:off x="827584" y="3100313"/>
            <a:ext cx="1771650" cy="1120775"/>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6879" name="Espace réservé de la date 18"/>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216174-2A6C-4810-BAF9-167513AFE87C}" type="datetime1">
              <a:rPr lang="fr-FR">
                <a:solidFill>
                  <a:srgbClr val="FFFFFF"/>
                </a:solidFill>
                <a:cs typeface="Arial" charset="0"/>
              </a:rPr>
              <a:pPr fontAlgn="base">
                <a:spcBef>
                  <a:spcPct val="0"/>
                </a:spcBef>
                <a:spcAft>
                  <a:spcPct val="0"/>
                </a:spcAft>
              </a:pPr>
              <a:t>03/12/2015</a:t>
            </a:fld>
            <a:endParaRPr lang="fr-FR">
              <a:solidFill>
                <a:srgbClr val="FFFFFF"/>
              </a:solidFill>
              <a:cs typeface="Arial" charset="0"/>
            </a:endParaRPr>
          </a:p>
        </p:txBody>
      </p:sp>
      <p:sp>
        <p:nvSpPr>
          <p:cNvPr id="36880" name="Espace réservé du pied de page 19"/>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cs typeface="Arial" charset="0"/>
              </a:rPr>
              <a:t>Votre développement a de l’Avenir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1"/>
          <p:cNvSpPr>
            <a:spLocks noGrp="1" noChangeArrowheads="1"/>
          </p:cNvSpPr>
          <p:nvPr>
            <p:ph type="title"/>
          </p:nvPr>
        </p:nvSpPr>
        <p:spPr/>
        <p:txBody>
          <a:bodyPr/>
          <a:lstStyle/>
          <a:p>
            <a:pPr eaLnBrk="1" hangingPunct="1"/>
            <a:r>
              <a:rPr lang="fr-FR" smtClean="0"/>
              <a:t>leasecom</a:t>
            </a:r>
            <a:r>
              <a:rPr lang="fr-FR" baseline="40000" smtClean="0"/>
              <a:t>intégral</a:t>
            </a:r>
          </a:p>
        </p:txBody>
      </p:sp>
      <p:sp>
        <p:nvSpPr>
          <p:cNvPr id="37890"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43FCD0-D179-417F-A4F5-A5655906A4DF}" type="slidenum">
              <a:rPr lang="fr-FR">
                <a:solidFill>
                  <a:schemeClr val="bg1"/>
                </a:solidFill>
                <a:cs typeface="Arial" charset="0"/>
              </a:rPr>
              <a:pPr fontAlgn="base">
                <a:spcBef>
                  <a:spcPct val="0"/>
                </a:spcBef>
                <a:spcAft>
                  <a:spcPct val="0"/>
                </a:spcAft>
              </a:pPr>
              <a:t>14</a:t>
            </a:fld>
            <a:endParaRPr lang="fr-FR">
              <a:solidFill>
                <a:schemeClr val="bg1"/>
              </a:solidFill>
              <a:cs typeface="Arial" charset="0"/>
            </a:endParaRPr>
          </a:p>
        </p:txBody>
      </p:sp>
      <p:sp>
        <p:nvSpPr>
          <p:cNvPr id="44037" name="Rectangle 3"/>
          <p:cNvSpPr>
            <a:spLocks noChangeArrowheads="1"/>
          </p:cNvSpPr>
          <p:nvPr/>
        </p:nvSpPr>
        <p:spPr bwMode="auto">
          <a:xfrm>
            <a:off x="5830888" y="1052513"/>
            <a:ext cx="1368425" cy="1009650"/>
          </a:xfrm>
          <a:prstGeom prst="rect">
            <a:avLst/>
          </a:prstGeom>
          <a:solidFill>
            <a:srgbClr val="9933FF"/>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fontAlgn="auto">
              <a:spcBef>
                <a:spcPts val="0"/>
              </a:spcBef>
              <a:spcAft>
                <a:spcPts val="0"/>
              </a:spcAft>
              <a:defRPr/>
            </a:pPr>
            <a:r>
              <a:rPr lang="fr-FR" sz="800" b="1" dirty="0">
                <a:solidFill>
                  <a:schemeClr val="bg1"/>
                </a:solidFill>
                <a:latin typeface="Verdana" pitchFamily="34" charset="0"/>
                <a:cs typeface="Arial" pitchFamily="34" charset="0"/>
              </a:rPr>
              <a:t>Choix des</a:t>
            </a:r>
          </a:p>
          <a:p>
            <a:pPr algn="ctr" fontAlgn="auto">
              <a:spcBef>
                <a:spcPts val="0"/>
              </a:spcBef>
              <a:spcAft>
                <a:spcPts val="0"/>
              </a:spcAft>
              <a:defRPr/>
            </a:pPr>
            <a:r>
              <a:rPr lang="fr-FR" sz="800" b="1" dirty="0">
                <a:solidFill>
                  <a:schemeClr val="bg1"/>
                </a:solidFill>
                <a:latin typeface="Verdana" pitchFamily="34" charset="0"/>
                <a:cs typeface="Arial" pitchFamily="34" charset="0"/>
              </a:rPr>
              <a:t>équipements, </a:t>
            </a:r>
          </a:p>
          <a:p>
            <a:pPr algn="ctr" fontAlgn="auto">
              <a:spcBef>
                <a:spcPts val="0"/>
              </a:spcBef>
              <a:spcAft>
                <a:spcPts val="0"/>
              </a:spcAft>
              <a:defRPr/>
            </a:pPr>
            <a:r>
              <a:rPr lang="fr-FR" sz="800" b="1" dirty="0">
                <a:solidFill>
                  <a:schemeClr val="bg1"/>
                </a:solidFill>
                <a:latin typeface="Verdana" pitchFamily="34" charset="0"/>
                <a:cs typeface="Arial" pitchFamily="34" charset="0"/>
              </a:rPr>
              <a:t>logiciels et services</a:t>
            </a:r>
          </a:p>
          <a:p>
            <a:pPr algn="ctr" fontAlgn="auto">
              <a:spcBef>
                <a:spcPts val="0"/>
              </a:spcBef>
              <a:spcAft>
                <a:spcPts val="0"/>
              </a:spcAft>
              <a:defRPr/>
            </a:pPr>
            <a:r>
              <a:rPr lang="fr-FR" sz="800" b="1" dirty="0">
                <a:solidFill>
                  <a:schemeClr val="bg1"/>
                </a:solidFill>
                <a:latin typeface="Verdana" pitchFamily="34" charset="0"/>
                <a:cs typeface="Arial" pitchFamily="34" charset="0"/>
              </a:rPr>
              <a:t>chez votre revendeur</a:t>
            </a:r>
          </a:p>
          <a:p>
            <a:pPr algn="ctr" fontAlgn="auto">
              <a:spcBef>
                <a:spcPts val="0"/>
              </a:spcBef>
              <a:spcAft>
                <a:spcPts val="0"/>
              </a:spcAft>
              <a:defRPr/>
            </a:pPr>
            <a:r>
              <a:rPr lang="fr-FR" sz="800" b="1" dirty="0">
                <a:solidFill>
                  <a:schemeClr val="bg1"/>
                </a:solidFill>
                <a:latin typeface="Verdana" pitchFamily="34" charset="0"/>
                <a:cs typeface="Arial" pitchFamily="34" charset="0"/>
              </a:rPr>
              <a:t>(Assistance </a:t>
            </a:r>
          </a:p>
          <a:p>
            <a:pPr algn="ctr" fontAlgn="auto">
              <a:spcBef>
                <a:spcPts val="0"/>
              </a:spcBef>
              <a:spcAft>
                <a:spcPts val="0"/>
              </a:spcAft>
              <a:defRPr/>
            </a:pPr>
            <a:r>
              <a:rPr lang="fr-FR" sz="800" b="1" dirty="0">
                <a:solidFill>
                  <a:schemeClr val="bg1"/>
                </a:solidFill>
                <a:latin typeface="Verdana" pitchFamily="34" charset="0"/>
                <a:cs typeface="Arial" pitchFamily="34" charset="0"/>
              </a:rPr>
              <a:t>leasecom</a:t>
            </a:r>
          </a:p>
          <a:p>
            <a:pPr algn="ctr" fontAlgn="auto">
              <a:spcBef>
                <a:spcPts val="0"/>
              </a:spcBef>
              <a:spcAft>
                <a:spcPts val="0"/>
              </a:spcAft>
              <a:defRPr/>
            </a:pPr>
            <a:r>
              <a:rPr lang="fr-FR" sz="800" b="1" dirty="0">
                <a:solidFill>
                  <a:schemeClr val="bg1"/>
                </a:solidFill>
                <a:latin typeface="Verdana" pitchFamily="34" charset="0"/>
                <a:cs typeface="Arial" pitchFamily="34" charset="0"/>
              </a:rPr>
              <a:t>disponible)</a:t>
            </a:r>
          </a:p>
        </p:txBody>
      </p:sp>
      <p:sp>
        <p:nvSpPr>
          <p:cNvPr id="37892" name="Line 4"/>
          <p:cNvSpPr>
            <a:spLocks noChangeShapeType="1"/>
          </p:cNvSpPr>
          <p:nvPr/>
        </p:nvSpPr>
        <p:spPr bwMode="auto">
          <a:xfrm>
            <a:off x="6692900" y="2157413"/>
            <a:ext cx="144463" cy="287337"/>
          </a:xfrm>
          <a:prstGeom prst="line">
            <a:avLst/>
          </a:prstGeom>
          <a:noFill/>
          <a:ln w="9525">
            <a:solidFill>
              <a:srgbClr val="808080"/>
            </a:solidFill>
            <a:round/>
            <a:headEnd/>
            <a:tailEnd type="triangle" w="med" len="med"/>
          </a:ln>
        </p:spPr>
        <p:txBody>
          <a:bodyPr/>
          <a:lstStyle/>
          <a:p>
            <a:endParaRPr lang="fr-FR"/>
          </a:p>
        </p:txBody>
      </p:sp>
      <p:sp>
        <p:nvSpPr>
          <p:cNvPr id="44039" name="Rectangle 5"/>
          <p:cNvSpPr>
            <a:spLocks noChangeArrowheads="1"/>
          </p:cNvSpPr>
          <p:nvPr/>
        </p:nvSpPr>
        <p:spPr bwMode="auto">
          <a:xfrm>
            <a:off x="6694488" y="2444750"/>
            <a:ext cx="1295400" cy="1008063"/>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lgn="ctr" fontAlgn="auto">
              <a:spcBef>
                <a:spcPts val="0"/>
              </a:spcBef>
              <a:spcAft>
                <a:spcPts val="0"/>
              </a:spcAft>
              <a:defRPr/>
            </a:pPr>
            <a:r>
              <a:rPr lang="fr-FR" sz="900" b="1" dirty="0">
                <a:solidFill>
                  <a:schemeClr val="bg1"/>
                </a:solidFill>
                <a:latin typeface="Verdana" pitchFamily="34" charset="0"/>
                <a:cs typeface="Arial" pitchFamily="34" charset="0"/>
              </a:rPr>
              <a:t>leasecom</a:t>
            </a:r>
          </a:p>
          <a:p>
            <a:pPr algn="ctr" fontAlgn="auto">
              <a:spcBef>
                <a:spcPts val="0"/>
              </a:spcBef>
              <a:spcAft>
                <a:spcPts val="0"/>
              </a:spcAft>
              <a:defRPr/>
            </a:pPr>
            <a:r>
              <a:rPr lang="fr-FR" sz="900" b="1" dirty="0">
                <a:solidFill>
                  <a:schemeClr val="bg1"/>
                </a:solidFill>
                <a:latin typeface="Verdana" pitchFamily="34" charset="0"/>
                <a:cs typeface="Arial" pitchFamily="34" charset="0"/>
              </a:rPr>
              <a:t>achète les </a:t>
            </a:r>
          </a:p>
          <a:p>
            <a:pPr algn="ctr" fontAlgn="auto">
              <a:spcBef>
                <a:spcPts val="0"/>
              </a:spcBef>
              <a:spcAft>
                <a:spcPts val="0"/>
              </a:spcAft>
              <a:defRPr/>
            </a:pPr>
            <a:r>
              <a:rPr lang="fr-FR" sz="900" b="1" dirty="0">
                <a:solidFill>
                  <a:schemeClr val="bg1"/>
                </a:solidFill>
                <a:latin typeface="Verdana" pitchFamily="34" charset="0"/>
                <a:cs typeface="Arial" pitchFamily="34" charset="0"/>
              </a:rPr>
              <a:t>équipements,</a:t>
            </a:r>
          </a:p>
          <a:p>
            <a:pPr algn="ctr" fontAlgn="auto">
              <a:spcBef>
                <a:spcPts val="0"/>
              </a:spcBef>
              <a:spcAft>
                <a:spcPts val="0"/>
              </a:spcAft>
              <a:defRPr/>
            </a:pPr>
            <a:r>
              <a:rPr lang="fr-FR" sz="900" b="1" dirty="0">
                <a:solidFill>
                  <a:schemeClr val="bg1"/>
                </a:solidFill>
                <a:latin typeface="Verdana" pitchFamily="34" charset="0"/>
                <a:cs typeface="Arial" pitchFamily="34" charset="0"/>
              </a:rPr>
              <a:t>logiciels &amp; services</a:t>
            </a:r>
          </a:p>
          <a:p>
            <a:pPr algn="ctr" fontAlgn="auto">
              <a:spcBef>
                <a:spcPts val="0"/>
              </a:spcBef>
              <a:spcAft>
                <a:spcPts val="0"/>
              </a:spcAft>
              <a:defRPr/>
            </a:pPr>
            <a:r>
              <a:rPr lang="fr-FR" sz="900" b="1" dirty="0">
                <a:solidFill>
                  <a:schemeClr val="bg1"/>
                </a:solidFill>
                <a:latin typeface="Verdana" pitchFamily="34" charset="0"/>
                <a:cs typeface="Arial" pitchFamily="34" charset="0"/>
              </a:rPr>
              <a:t>chez le revendeur</a:t>
            </a:r>
          </a:p>
          <a:p>
            <a:pPr algn="ctr" fontAlgn="auto">
              <a:spcBef>
                <a:spcPts val="0"/>
              </a:spcBef>
              <a:spcAft>
                <a:spcPts val="0"/>
              </a:spcAft>
              <a:defRPr/>
            </a:pPr>
            <a:r>
              <a:rPr lang="fr-FR" sz="900" b="1" dirty="0">
                <a:solidFill>
                  <a:schemeClr val="bg1"/>
                </a:solidFill>
                <a:latin typeface="Verdana" pitchFamily="34" charset="0"/>
                <a:cs typeface="Arial" pitchFamily="34" charset="0"/>
              </a:rPr>
              <a:t>de votre choix.</a:t>
            </a:r>
          </a:p>
        </p:txBody>
      </p:sp>
      <p:sp>
        <p:nvSpPr>
          <p:cNvPr id="44040" name="Rectangle 6"/>
          <p:cNvSpPr>
            <a:spLocks noChangeArrowheads="1"/>
          </p:cNvSpPr>
          <p:nvPr/>
        </p:nvSpPr>
        <p:spPr bwMode="auto">
          <a:xfrm>
            <a:off x="6046788" y="3716338"/>
            <a:ext cx="1295400" cy="1008062"/>
          </a:xfrm>
          <a:prstGeom prst="rect">
            <a:avLst/>
          </a:prstGeom>
          <a:solidFill>
            <a:srgbClr val="9933FF"/>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fontAlgn="auto">
              <a:spcBef>
                <a:spcPts val="0"/>
              </a:spcBef>
              <a:spcAft>
                <a:spcPts val="0"/>
              </a:spcAft>
              <a:defRPr/>
            </a:pPr>
            <a:r>
              <a:rPr lang="fr-FR" sz="900" b="1" dirty="0">
                <a:solidFill>
                  <a:schemeClr val="bg1"/>
                </a:solidFill>
                <a:latin typeface="Verdana" pitchFamily="34" charset="0"/>
                <a:cs typeface="Arial" pitchFamily="34" charset="0"/>
              </a:rPr>
              <a:t>leasecom met</a:t>
            </a:r>
          </a:p>
          <a:p>
            <a:pPr algn="ctr" fontAlgn="auto">
              <a:spcBef>
                <a:spcPts val="0"/>
              </a:spcBef>
              <a:spcAft>
                <a:spcPts val="0"/>
              </a:spcAft>
              <a:defRPr/>
            </a:pPr>
            <a:r>
              <a:rPr lang="fr-FR" sz="900" b="1" dirty="0">
                <a:solidFill>
                  <a:schemeClr val="bg1"/>
                </a:solidFill>
                <a:latin typeface="Verdana" pitchFamily="34" charset="0"/>
                <a:cs typeface="Arial" pitchFamily="34" charset="0"/>
              </a:rPr>
              <a:t>les équipements</a:t>
            </a:r>
          </a:p>
          <a:p>
            <a:pPr algn="ctr" fontAlgn="auto">
              <a:spcBef>
                <a:spcPts val="0"/>
              </a:spcBef>
              <a:spcAft>
                <a:spcPts val="0"/>
              </a:spcAft>
              <a:defRPr/>
            </a:pPr>
            <a:r>
              <a:rPr lang="fr-FR" sz="900" b="1" dirty="0">
                <a:solidFill>
                  <a:schemeClr val="bg1"/>
                </a:solidFill>
                <a:latin typeface="Verdana" pitchFamily="34" charset="0"/>
                <a:cs typeface="Arial" pitchFamily="34" charset="0"/>
              </a:rPr>
              <a:t>à votre disposition</a:t>
            </a:r>
          </a:p>
          <a:p>
            <a:pPr algn="ctr" fontAlgn="auto">
              <a:spcBef>
                <a:spcPts val="0"/>
              </a:spcBef>
              <a:spcAft>
                <a:spcPts val="0"/>
              </a:spcAft>
              <a:defRPr/>
            </a:pPr>
            <a:r>
              <a:rPr lang="fr-FR" sz="900" b="1" dirty="0">
                <a:solidFill>
                  <a:schemeClr val="bg1"/>
                </a:solidFill>
                <a:latin typeface="Verdana" pitchFamily="34" charset="0"/>
                <a:cs typeface="Arial" pitchFamily="34" charset="0"/>
              </a:rPr>
              <a:t>en échange d’un </a:t>
            </a:r>
          </a:p>
          <a:p>
            <a:pPr algn="ctr" fontAlgn="auto">
              <a:spcBef>
                <a:spcPts val="0"/>
              </a:spcBef>
              <a:spcAft>
                <a:spcPts val="0"/>
              </a:spcAft>
              <a:defRPr/>
            </a:pPr>
            <a:r>
              <a:rPr lang="fr-FR" sz="900" b="1" dirty="0">
                <a:solidFill>
                  <a:schemeClr val="bg1"/>
                </a:solidFill>
                <a:latin typeface="Verdana" pitchFamily="34" charset="0"/>
                <a:cs typeface="Arial" pitchFamily="34" charset="0"/>
              </a:rPr>
              <a:t>loyer fixe sur</a:t>
            </a:r>
          </a:p>
          <a:p>
            <a:pPr algn="ctr" fontAlgn="auto">
              <a:spcBef>
                <a:spcPts val="0"/>
              </a:spcBef>
              <a:spcAft>
                <a:spcPts val="0"/>
              </a:spcAft>
              <a:defRPr/>
            </a:pPr>
            <a:r>
              <a:rPr lang="fr-FR" sz="900" b="1" dirty="0">
                <a:solidFill>
                  <a:schemeClr val="bg1"/>
                </a:solidFill>
                <a:latin typeface="Verdana" pitchFamily="34" charset="0"/>
                <a:cs typeface="Arial" pitchFamily="34" charset="0"/>
              </a:rPr>
              <a:t>la durée prévue.</a:t>
            </a:r>
          </a:p>
        </p:txBody>
      </p:sp>
      <p:sp>
        <p:nvSpPr>
          <p:cNvPr id="37895" name="Line 7"/>
          <p:cNvSpPr>
            <a:spLocks noChangeShapeType="1"/>
          </p:cNvSpPr>
          <p:nvPr/>
        </p:nvSpPr>
        <p:spPr bwMode="auto">
          <a:xfrm flipH="1">
            <a:off x="6694488" y="3452813"/>
            <a:ext cx="142875" cy="287337"/>
          </a:xfrm>
          <a:prstGeom prst="line">
            <a:avLst/>
          </a:prstGeom>
          <a:noFill/>
          <a:ln w="9525">
            <a:solidFill>
              <a:srgbClr val="808080"/>
            </a:solidFill>
            <a:round/>
            <a:headEnd/>
            <a:tailEnd type="triangle" w="med" len="med"/>
          </a:ln>
        </p:spPr>
        <p:txBody>
          <a:bodyPr/>
          <a:lstStyle/>
          <a:p>
            <a:endParaRPr lang="fr-FR"/>
          </a:p>
        </p:txBody>
      </p:sp>
      <p:sp>
        <p:nvSpPr>
          <p:cNvPr id="44042" name="Rectangle 8"/>
          <p:cNvSpPr>
            <a:spLocks noChangeArrowheads="1"/>
          </p:cNvSpPr>
          <p:nvPr/>
        </p:nvSpPr>
        <p:spPr bwMode="auto">
          <a:xfrm>
            <a:off x="6837363" y="5106988"/>
            <a:ext cx="1190625" cy="1009650"/>
          </a:xfrm>
          <a:prstGeom prst="rect">
            <a:avLst/>
          </a:prstGeom>
          <a:ln>
            <a:headEnd/>
            <a:tailEnd/>
          </a:ln>
        </p:spPr>
        <p:style>
          <a:lnRef idx="3">
            <a:schemeClr val="lt1"/>
          </a:lnRef>
          <a:fillRef idx="1">
            <a:schemeClr val="dk1"/>
          </a:fillRef>
          <a:effectRef idx="1">
            <a:schemeClr val="dk1"/>
          </a:effectRef>
          <a:fontRef idx="minor">
            <a:schemeClr val="lt1"/>
          </a:fontRef>
        </p:style>
        <p:txBody>
          <a:bodyPr wrap="none" anchor="ctr"/>
          <a:lstStyle/>
          <a:p>
            <a:pPr algn="ctr" fontAlgn="auto">
              <a:spcBef>
                <a:spcPts val="0"/>
              </a:spcBef>
              <a:spcAft>
                <a:spcPts val="0"/>
              </a:spcAft>
              <a:defRPr/>
            </a:pPr>
            <a:r>
              <a:rPr lang="fr-FR" sz="900" b="1" dirty="0">
                <a:solidFill>
                  <a:schemeClr val="bg1"/>
                </a:solidFill>
                <a:latin typeface="Verdana" pitchFamily="34" charset="0"/>
                <a:cs typeface="Arial" pitchFamily="34" charset="0"/>
              </a:rPr>
              <a:t>leasecom</a:t>
            </a:r>
          </a:p>
          <a:p>
            <a:pPr algn="ctr" fontAlgn="auto">
              <a:spcBef>
                <a:spcPts val="0"/>
              </a:spcBef>
              <a:spcAft>
                <a:spcPts val="0"/>
              </a:spcAft>
              <a:defRPr/>
            </a:pPr>
            <a:r>
              <a:rPr lang="fr-FR" sz="900" b="1" dirty="0">
                <a:solidFill>
                  <a:schemeClr val="bg1"/>
                </a:solidFill>
                <a:latin typeface="Verdana" pitchFamily="34" charset="0"/>
                <a:cs typeface="Arial" pitchFamily="34" charset="0"/>
              </a:rPr>
              <a:t>gère  toutes les </a:t>
            </a:r>
          </a:p>
          <a:p>
            <a:pPr algn="ctr" fontAlgn="auto">
              <a:spcBef>
                <a:spcPts val="0"/>
              </a:spcBef>
              <a:spcAft>
                <a:spcPts val="0"/>
              </a:spcAft>
              <a:defRPr/>
            </a:pPr>
            <a:r>
              <a:rPr lang="fr-FR" sz="900" b="1" dirty="0">
                <a:solidFill>
                  <a:schemeClr val="bg1"/>
                </a:solidFill>
                <a:latin typeface="Verdana" pitchFamily="34" charset="0"/>
                <a:cs typeface="Arial" pitchFamily="34" charset="0"/>
              </a:rPr>
              <a:t>évolutions</a:t>
            </a:r>
          </a:p>
          <a:p>
            <a:pPr algn="ctr" fontAlgn="auto">
              <a:spcBef>
                <a:spcPts val="0"/>
              </a:spcBef>
              <a:spcAft>
                <a:spcPts val="0"/>
              </a:spcAft>
              <a:defRPr/>
            </a:pPr>
            <a:r>
              <a:rPr lang="fr-FR" sz="900" b="1" dirty="0">
                <a:solidFill>
                  <a:schemeClr val="bg1"/>
                </a:solidFill>
                <a:latin typeface="Verdana" pitchFamily="34" charset="0"/>
                <a:cs typeface="Arial" pitchFamily="34" charset="0"/>
              </a:rPr>
              <a:t>technologiques </a:t>
            </a:r>
          </a:p>
          <a:p>
            <a:pPr algn="ctr" fontAlgn="auto">
              <a:spcBef>
                <a:spcPts val="0"/>
              </a:spcBef>
              <a:spcAft>
                <a:spcPts val="0"/>
              </a:spcAft>
              <a:defRPr/>
            </a:pPr>
            <a:r>
              <a:rPr lang="fr-FR" sz="900" b="1" dirty="0">
                <a:solidFill>
                  <a:schemeClr val="bg1"/>
                </a:solidFill>
                <a:latin typeface="Verdana" pitchFamily="34" charset="0"/>
                <a:cs typeface="Arial" pitchFamily="34" charset="0"/>
              </a:rPr>
              <a:t>du parc.</a:t>
            </a:r>
          </a:p>
        </p:txBody>
      </p:sp>
      <p:sp>
        <p:nvSpPr>
          <p:cNvPr id="37897" name="Line 9"/>
          <p:cNvSpPr>
            <a:spLocks noChangeShapeType="1"/>
          </p:cNvSpPr>
          <p:nvPr/>
        </p:nvSpPr>
        <p:spPr bwMode="auto">
          <a:xfrm>
            <a:off x="6692900" y="4748213"/>
            <a:ext cx="144463" cy="358775"/>
          </a:xfrm>
          <a:prstGeom prst="line">
            <a:avLst/>
          </a:prstGeom>
          <a:noFill/>
          <a:ln w="9525">
            <a:solidFill>
              <a:srgbClr val="808080"/>
            </a:solidFill>
            <a:round/>
            <a:headEnd/>
            <a:tailEnd type="triangle" w="med" len="med"/>
          </a:ln>
        </p:spPr>
        <p:txBody>
          <a:bodyPr/>
          <a:lstStyle/>
          <a:p>
            <a:endParaRPr lang="fr-FR"/>
          </a:p>
        </p:txBody>
      </p:sp>
      <p:grpSp>
        <p:nvGrpSpPr>
          <p:cNvPr id="37898" name="Groupe 15"/>
          <p:cNvGrpSpPr>
            <a:grpSpLocks/>
          </p:cNvGrpSpPr>
          <p:nvPr/>
        </p:nvGrpSpPr>
        <p:grpSpPr bwMode="auto">
          <a:xfrm>
            <a:off x="1187450" y="981075"/>
            <a:ext cx="3455988" cy="5256213"/>
            <a:chOff x="1187624" y="980728"/>
            <a:chExt cx="3312368" cy="5256584"/>
          </a:xfrm>
        </p:grpSpPr>
        <p:sp>
          <p:nvSpPr>
            <p:cNvPr id="44036" name="Rectangle 2"/>
            <p:cNvSpPr>
              <a:spLocks noChangeArrowheads="1"/>
            </p:cNvSpPr>
            <p:nvPr/>
          </p:nvSpPr>
          <p:spPr bwMode="auto">
            <a:xfrm>
              <a:off x="1187624" y="980728"/>
              <a:ext cx="3312368" cy="5256584"/>
            </a:xfrm>
            <a:prstGeom prst="rect">
              <a:avLst/>
            </a:prstGeom>
            <a:solidFill>
              <a:schemeClr val="bg1">
                <a:lumMod val="85000"/>
              </a:schemeClr>
            </a:solidFill>
            <a:ln cmpd="dbl">
              <a:noFill/>
              <a:headEnd/>
              <a:tailEnd/>
            </a:ln>
          </p:spPr>
          <p:style>
            <a:lnRef idx="2">
              <a:schemeClr val="accent4"/>
            </a:lnRef>
            <a:fillRef idx="1">
              <a:schemeClr val="lt1"/>
            </a:fillRef>
            <a:effectRef idx="0">
              <a:schemeClr val="accent4"/>
            </a:effectRef>
            <a:fontRef idx="minor">
              <a:schemeClr val="dk1"/>
            </a:fontRef>
          </p:style>
          <p:txBody>
            <a:bodyPr wrap="none"/>
            <a:lstStyle/>
            <a:p>
              <a:pPr fontAlgn="auto">
                <a:spcBef>
                  <a:spcPts val="0"/>
                </a:spcBef>
                <a:spcAft>
                  <a:spcPts val="0"/>
                </a:spcAft>
                <a:buClr>
                  <a:srgbClr val="000066"/>
                </a:buClr>
                <a:buFont typeface="Wingdings" pitchFamily="2" charset="2"/>
                <a:buNone/>
                <a:defRPr/>
              </a:pPr>
              <a:r>
                <a:rPr lang="fr-FR" sz="1600" b="1" dirty="0">
                  <a:solidFill>
                    <a:srgbClr val="8344D4"/>
                  </a:solidFill>
                  <a:latin typeface="Verdana" pitchFamily="34" charset="0"/>
                  <a:cs typeface="Arial" pitchFamily="34" charset="0"/>
                </a:rPr>
                <a:t/>
              </a:r>
              <a:br>
                <a:rPr lang="fr-FR" sz="1600" b="1" dirty="0">
                  <a:solidFill>
                    <a:srgbClr val="8344D4"/>
                  </a:solidFill>
                  <a:latin typeface="Verdana" pitchFamily="34" charset="0"/>
                  <a:cs typeface="Arial" pitchFamily="34" charset="0"/>
                </a:rPr>
              </a:br>
              <a:r>
                <a:rPr lang="fr-FR" sz="1600" b="1" dirty="0">
                  <a:solidFill>
                    <a:srgbClr val="8344D4"/>
                  </a:solidFill>
                  <a:latin typeface="Verdana" pitchFamily="34" charset="0"/>
                  <a:cs typeface="Arial" pitchFamily="34" charset="0"/>
                </a:rPr>
                <a:t/>
              </a:r>
              <a:br>
                <a:rPr lang="fr-FR" sz="1600" b="1" dirty="0">
                  <a:solidFill>
                    <a:srgbClr val="8344D4"/>
                  </a:solidFill>
                  <a:latin typeface="Verdana" pitchFamily="34" charset="0"/>
                  <a:cs typeface="Arial" pitchFamily="34" charset="0"/>
                </a:rPr>
              </a:br>
              <a:r>
                <a:rPr lang="fr-FR" sz="1600" b="1" dirty="0">
                  <a:solidFill>
                    <a:srgbClr val="8344D4"/>
                  </a:solidFill>
                  <a:latin typeface="Verdana" pitchFamily="34" charset="0"/>
                  <a:cs typeface="Arial" pitchFamily="34" charset="0"/>
                </a:rPr>
                <a:t>Vos bénéfices</a:t>
              </a:r>
              <a:r>
                <a:rPr lang="fr-FR" sz="1600" dirty="0">
                  <a:solidFill>
                    <a:srgbClr val="8344D4"/>
                  </a:solidFill>
                  <a:latin typeface="Verdana" pitchFamily="34" charset="0"/>
                  <a:cs typeface="Arial" pitchFamily="34" charset="0"/>
                </a:rPr>
                <a:t> :</a:t>
              </a:r>
            </a:p>
            <a:p>
              <a:pPr fontAlgn="auto">
                <a:spcBef>
                  <a:spcPts val="0"/>
                </a:spcBef>
                <a:spcAft>
                  <a:spcPts val="0"/>
                </a:spcAft>
                <a:buClr>
                  <a:srgbClr val="000066"/>
                </a:buClr>
                <a:buFont typeface="Wingdings" pitchFamily="2" charset="2"/>
                <a:buNone/>
                <a:defRPr/>
              </a:pPr>
              <a:endParaRPr lang="fr-FR" sz="1600" dirty="0">
                <a:solidFill>
                  <a:srgbClr val="003591"/>
                </a:solidFill>
                <a:latin typeface="Verdana" pitchFamily="34" charset="0"/>
                <a:cs typeface="Arial" pitchFamily="34" charset="0"/>
              </a:endParaRPr>
            </a:p>
            <a:p>
              <a:pPr fontAlgn="auto">
                <a:spcBef>
                  <a:spcPts val="0"/>
                </a:spcBef>
                <a:spcAft>
                  <a:spcPts val="0"/>
                </a:spcAft>
                <a:buClr>
                  <a:srgbClr val="000066"/>
                </a:buClr>
                <a:buFont typeface="Wingdings" pitchFamily="2" charset="2"/>
                <a:buNone/>
                <a:defRPr/>
              </a:pPr>
              <a:endParaRPr lang="fr-FR" sz="1100" dirty="0">
                <a:latin typeface="Verdana" pitchFamily="34" charset="0"/>
                <a:cs typeface="Arial" pitchFamily="34" charset="0"/>
              </a:endParaRPr>
            </a:p>
            <a:p>
              <a:pPr fontAlgn="auto">
                <a:spcBef>
                  <a:spcPts val="0"/>
                </a:spcBef>
                <a:spcAft>
                  <a:spcPts val="0"/>
                </a:spcAft>
                <a:buClr>
                  <a:srgbClr val="8344D4"/>
                </a:buClr>
                <a:buFont typeface="Wingdings" pitchFamily="2" charset="2"/>
                <a:buChar char="§"/>
                <a:defRPr/>
              </a:pPr>
              <a:r>
                <a:rPr lang="fr-FR" sz="1100" dirty="0">
                  <a:latin typeface="Verdana" pitchFamily="34" charset="0"/>
                  <a:cs typeface="Arial" pitchFamily="34" charset="0"/>
                </a:rPr>
                <a:t> </a:t>
              </a:r>
              <a:r>
                <a:rPr lang="fr-FR" sz="1100" b="1" dirty="0">
                  <a:latin typeface="Verdana" pitchFamily="34" charset="0"/>
                  <a:cs typeface="Arial" pitchFamily="34" charset="0"/>
                </a:rPr>
                <a:t>Accès facilité</a:t>
              </a:r>
              <a:r>
                <a:rPr lang="fr-FR" sz="1100" dirty="0">
                  <a:latin typeface="Verdana" pitchFamily="34" charset="0"/>
                  <a:cs typeface="Arial" pitchFamily="34" charset="0"/>
                </a:rPr>
                <a:t> aux nouveaux équipements.</a:t>
              </a:r>
            </a:p>
            <a:p>
              <a:pPr fontAlgn="auto">
                <a:spcBef>
                  <a:spcPts val="0"/>
                </a:spcBef>
                <a:spcAft>
                  <a:spcPts val="0"/>
                </a:spcAft>
                <a:buClr>
                  <a:srgbClr val="8344D4"/>
                </a:buClr>
                <a:buFont typeface="Wingdings" pitchFamily="2" charset="2"/>
                <a:buChar char="§"/>
                <a:defRPr/>
              </a:pPr>
              <a:endParaRPr lang="fr-FR" sz="1100" dirty="0">
                <a:latin typeface="Verdana" pitchFamily="34" charset="0"/>
                <a:cs typeface="Arial" pitchFamily="34" charset="0"/>
              </a:endParaRPr>
            </a:p>
            <a:p>
              <a:pPr fontAlgn="auto">
                <a:spcBef>
                  <a:spcPts val="0"/>
                </a:spcBef>
                <a:spcAft>
                  <a:spcPts val="0"/>
                </a:spcAft>
                <a:buClr>
                  <a:srgbClr val="8344D4"/>
                </a:buClr>
                <a:buFont typeface="Wingdings" pitchFamily="2" charset="2"/>
                <a:buChar char="§"/>
                <a:defRPr/>
              </a:pPr>
              <a:r>
                <a:rPr lang="fr-FR" sz="1100" dirty="0">
                  <a:latin typeface="Verdana" pitchFamily="34" charset="0"/>
                  <a:cs typeface="Arial" pitchFamily="34" charset="0"/>
                </a:rPr>
                <a:t> </a:t>
              </a:r>
              <a:r>
                <a:rPr lang="fr-FR" sz="1100" b="1" dirty="0">
                  <a:latin typeface="Verdana" pitchFamily="34" charset="0"/>
                  <a:cs typeface="Arial" pitchFamily="34" charset="0"/>
                </a:rPr>
                <a:t>Trésorerie préservée</a:t>
              </a:r>
              <a:r>
                <a:rPr lang="fr-FR" sz="1100" dirty="0">
                  <a:latin typeface="Verdana" pitchFamily="34" charset="0"/>
                  <a:cs typeface="Arial" pitchFamily="34" charset="0"/>
                </a:rPr>
                <a:t> et ratios bilanciels </a:t>
              </a:r>
              <a:br>
                <a:rPr lang="fr-FR" sz="1100" dirty="0">
                  <a:latin typeface="Verdana" pitchFamily="34" charset="0"/>
                  <a:cs typeface="Arial" pitchFamily="34" charset="0"/>
                </a:rPr>
              </a:br>
              <a:r>
                <a:rPr lang="fr-FR" sz="1100" dirty="0">
                  <a:latin typeface="Verdana" pitchFamily="34" charset="0"/>
                  <a:cs typeface="Arial" pitchFamily="34" charset="0"/>
                </a:rPr>
                <a:t>  optimisés.</a:t>
              </a:r>
            </a:p>
            <a:p>
              <a:pPr fontAlgn="auto">
                <a:spcBef>
                  <a:spcPts val="0"/>
                </a:spcBef>
                <a:spcAft>
                  <a:spcPts val="0"/>
                </a:spcAft>
                <a:buClr>
                  <a:srgbClr val="8344D4"/>
                </a:buClr>
                <a:buFont typeface="Wingdings" pitchFamily="2" charset="2"/>
                <a:buChar char="§"/>
                <a:defRPr/>
              </a:pPr>
              <a:endParaRPr lang="fr-FR" sz="1100" dirty="0">
                <a:latin typeface="Verdana" pitchFamily="34" charset="0"/>
                <a:cs typeface="Arial" pitchFamily="34" charset="0"/>
              </a:endParaRPr>
            </a:p>
            <a:p>
              <a:pPr fontAlgn="auto">
                <a:spcBef>
                  <a:spcPts val="0"/>
                </a:spcBef>
                <a:spcAft>
                  <a:spcPts val="0"/>
                </a:spcAft>
                <a:buClr>
                  <a:srgbClr val="8344D4"/>
                </a:buClr>
                <a:buFont typeface="Wingdings" pitchFamily="2" charset="2"/>
                <a:buChar char="§"/>
                <a:defRPr/>
              </a:pPr>
              <a:r>
                <a:rPr lang="fr-FR" sz="1100" dirty="0">
                  <a:latin typeface="Verdana" pitchFamily="34" charset="0"/>
                  <a:cs typeface="Arial" pitchFamily="34" charset="0"/>
                </a:rPr>
                <a:t> </a:t>
              </a:r>
              <a:r>
                <a:rPr lang="fr-FR" sz="1100" b="1" dirty="0">
                  <a:latin typeface="Verdana" pitchFamily="34" charset="0"/>
                  <a:cs typeface="Arial" pitchFamily="34" charset="0"/>
                </a:rPr>
                <a:t>Maîtrise durable</a:t>
              </a:r>
              <a:r>
                <a:rPr lang="fr-FR" sz="1100" dirty="0">
                  <a:latin typeface="Verdana" pitchFamily="34" charset="0"/>
                  <a:cs typeface="Arial" pitchFamily="34" charset="0"/>
                </a:rPr>
                <a:t> des budgets.</a:t>
              </a:r>
            </a:p>
            <a:p>
              <a:pPr fontAlgn="auto">
                <a:spcBef>
                  <a:spcPts val="0"/>
                </a:spcBef>
                <a:spcAft>
                  <a:spcPts val="0"/>
                </a:spcAft>
                <a:buClr>
                  <a:srgbClr val="8344D4"/>
                </a:buClr>
                <a:buFont typeface="Wingdings" pitchFamily="2" charset="2"/>
                <a:buChar char="§"/>
                <a:defRPr/>
              </a:pPr>
              <a:endParaRPr lang="fr-FR" sz="1100" dirty="0">
                <a:latin typeface="Verdana" pitchFamily="34" charset="0"/>
                <a:cs typeface="Arial" pitchFamily="34" charset="0"/>
              </a:endParaRPr>
            </a:p>
            <a:p>
              <a:pPr fontAlgn="auto">
                <a:spcBef>
                  <a:spcPts val="0"/>
                </a:spcBef>
                <a:spcAft>
                  <a:spcPts val="0"/>
                </a:spcAft>
                <a:buClr>
                  <a:srgbClr val="8344D4"/>
                </a:buClr>
                <a:buFont typeface="Wingdings" pitchFamily="2" charset="2"/>
                <a:buChar char="§"/>
                <a:defRPr/>
              </a:pPr>
              <a:r>
                <a:rPr lang="fr-FR" sz="1100" dirty="0">
                  <a:latin typeface="Verdana" pitchFamily="34" charset="0"/>
                  <a:cs typeface="Arial" pitchFamily="34" charset="0"/>
                </a:rPr>
                <a:t> </a:t>
              </a:r>
              <a:r>
                <a:rPr lang="fr-FR" sz="1100" b="1" dirty="0">
                  <a:latin typeface="Verdana" pitchFamily="34" charset="0"/>
                  <a:cs typeface="Arial" pitchFamily="34" charset="0"/>
                </a:rPr>
                <a:t>Simplification de la gestion</a:t>
              </a:r>
              <a:r>
                <a:rPr lang="fr-FR" sz="1100" dirty="0">
                  <a:latin typeface="Verdana" pitchFamily="34" charset="0"/>
                  <a:cs typeface="Arial" pitchFamily="34" charset="0"/>
                </a:rPr>
                <a:t> du cycle </a:t>
              </a:r>
              <a:br>
                <a:rPr lang="fr-FR" sz="1100" dirty="0">
                  <a:latin typeface="Verdana" pitchFamily="34" charset="0"/>
                  <a:cs typeface="Arial" pitchFamily="34" charset="0"/>
                </a:rPr>
              </a:br>
              <a:r>
                <a:rPr lang="fr-FR" sz="1100" dirty="0">
                  <a:latin typeface="Verdana" pitchFamily="34" charset="0"/>
                  <a:cs typeface="Arial" pitchFamily="34" charset="0"/>
                </a:rPr>
                <a:t>  de vie des équipements.</a:t>
              </a:r>
            </a:p>
            <a:p>
              <a:pPr fontAlgn="auto">
                <a:spcBef>
                  <a:spcPts val="0"/>
                </a:spcBef>
                <a:spcAft>
                  <a:spcPts val="0"/>
                </a:spcAft>
                <a:buClr>
                  <a:srgbClr val="8344D4"/>
                </a:buClr>
                <a:buFont typeface="Wingdings" pitchFamily="2" charset="2"/>
                <a:buChar char="§"/>
                <a:defRPr/>
              </a:pPr>
              <a:endParaRPr lang="fr-FR" sz="1100" dirty="0">
                <a:latin typeface="Verdana" pitchFamily="34" charset="0"/>
                <a:cs typeface="Arial" pitchFamily="34" charset="0"/>
              </a:endParaRPr>
            </a:p>
            <a:p>
              <a:pPr fontAlgn="auto">
                <a:spcBef>
                  <a:spcPts val="0"/>
                </a:spcBef>
                <a:spcAft>
                  <a:spcPts val="0"/>
                </a:spcAft>
                <a:buClr>
                  <a:srgbClr val="8344D4"/>
                </a:buClr>
                <a:buFont typeface="Wingdings" pitchFamily="2" charset="2"/>
                <a:buChar char="§"/>
                <a:defRPr/>
              </a:pPr>
              <a:r>
                <a:rPr lang="fr-FR" sz="1100" dirty="0">
                  <a:latin typeface="Verdana" pitchFamily="34" charset="0"/>
                  <a:cs typeface="Arial" pitchFamily="34" charset="0"/>
                </a:rPr>
                <a:t> </a:t>
              </a:r>
              <a:r>
                <a:rPr lang="fr-FR" sz="1100" b="1" dirty="0">
                  <a:latin typeface="Verdana" pitchFamily="34" charset="0"/>
                  <a:cs typeface="Arial" pitchFamily="34" charset="0"/>
                </a:rPr>
                <a:t>Adaptation permanente</a:t>
              </a:r>
              <a:r>
                <a:rPr lang="fr-FR" sz="1100" dirty="0">
                  <a:latin typeface="Verdana" pitchFamily="34" charset="0"/>
                  <a:cs typeface="Arial" pitchFamily="34" charset="0"/>
                </a:rPr>
                <a:t> des équipements </a:t>
              </a:r>
              <a:br>
                <a:rPr lang="fr-FR" sz="1100" dirty="0">
                  <a:latin typeface="Verdana" pitchFamily="34" charset="0"/>
                  <a:cs typeface="Arial" pitchFamily="34" charset="0"/>
                </a:rPr>
              </a:br>
              <a:r>
                <a:rPr lang="fr-FR" sz="1100" dirty="0">
                  <a:latin typeface="Verdana" pitchFamily="34" charset="0"/>
                  <a:cs typeface="Arial" pitchFamily="34" charset="0"/>
                </a:rPr>
                <a:t>  et logiciels à vos besoins.</a:t>
              </a:r>
            </a:p>
            <a:p>
              <a:pPr fontAlgn="auto">
                <a:spcBef>
                  <a:spcPts val="0"/>
                </a:spcBef>
                <a:spcAft>
                  <a:spcPts val="0"/>
                </a:spcAft>
                <a:buClr>
                  <a:srgbClr val="8344D4"/>
                </a:buClr>
                <a:buFont typeface="Wingdings" pitchFamily="2" charset="2"/>
                <a:buChar char="§"/>
                <a:defRPr/>
              </a:pPr>
              <a:endParaRPr lang="fr-FR" sz="1100" dirty="0">
                <a:latin typeface="Verdana" pitchFamily="34" charset="0"/>
                <a:cs typeface="Arial" pitchFamily="34" charset="0"/>
              </a:endParaRPr>
            </a:p>
            <a:p>
              <a:pPr fontAlgn="auto">
                <a:spcBef>
                  <a:spcPts val="0"/>
                </a:spcBef>
                <a:spcAft>
                  <a:spcPts val="0"/>
                </a:spcAft>
                <a:buClr>
                  <a:srgbClr val="8344D4"/>
                </a:buClr>
                <a:buFont typeface="Wingdings" pitchFamily="2" charset="2"/>
                <a:buChar char="§"/>
                <a:defRPr/>
              </a:pPr>
              <a:r>
                <a:rPr lang="fr-FR" sz="1100" dirty="0">
                  <a:latin typeface="Verdana" pitchFamily="34" charset="0"/>
                  <a:cs typeface="Arial" pitchFamily="34" charset="0"/>
                </a:rPr>
                <a:t> </a:t>
              </a:r>
              <a:r>
                <a:rPr lang="fr-FR" sz="1100" b="1" dirty="0">
                  <a:latin typeface="Verdana" pitchFamily="34" charset="0"/>
                  <a:cs typeface="Arial" pitchFamily="34" charset="0"/>
                </a:rPr>
                <a:t>Réduction des coûts</a:t>
              </a:r>
              <a:r>
                <a:rPr lang="fr-FR" sz="1100" dirty="0">
                  <a:latin typeface="Verdana" pitchFamily="34" charset="0"/>
                  <a:cs typeface="Arial" pitchFamily="34" charset="0"/>
                </a:rPr>
                <a:t> cachés .</a:t>
              </a:r>
              <a:br>
                <a:rPr lang="fr-FR" sz="1100" dirty="0">
                  <a:latin typeface="Verdana" pitchFamily="34" charset="0"/>
                  <a:cs typeface="Arial" pitchFamily="34" charset="0"/>
                </a:rPr>
              </a:br>
              <a:r>
                <a:rPr lang="fr-FR" sz="1100" dirty="0">
                  <a:latin typeface="Verdana" pitchFamily="34" charset="0"/>
                  <a:cs typeface="Arial" pitchFamily="34" charset="0"/>
                </a:rPr>
                <a:t>  (équipements efficients)</a:t>
              </a:r>
            </a:p>
            <a:p>
              <a:pPr fontAlgn="auto">
                <a:spcBef>
                  <a:spcPts val="0"/>
                </a:spcBef>
                <a:spcAft>
                  <a:spcPts val="0"/>
                </a:spcAft>
                <a:buClr>
                  <a:srgbClr val="8344D4"/>
                </a:buClr>
                <a:buFont typeface="Wingdings" pitchFamily="2" charset="2"/>
                <a:buChar char="§"/>
                <a:defRPr/>
              </a:pPr>
              <a:endParaRPr lang="fr-FR" sz="1100" dirty="0">
                <a:latin typeface="Verdana" pitchFamily="34" charset="0"/>
                <a:cs typeface="Arial" pitchFamily="34" charset="0"/>
              </a:endParaRPr>
            </a:p>
            <a:p>
              <a:pPr fontAlgn="auto">
                <a:spcBef>
                  <a:spcPts val="0"/>
                </a:spcBef>
                <a:spcAft>
                  <a:spcPts val="0"/>
                </a:spcAft>
                <a:buClr>
                  <a:srgbClr val="003366"/>
                </a:buClr>
                <a:buFont typeface="Wingdings" pitchFamily="2" charset="2"/>
                <a:buNone/>
                <a:defRPr/>
              </a:pPr>
              <a:endParaRPr lang="fr-FR" sz="1300" dirty="0">
                <a:latin typeface="Verdana" pitchFamily="34" charset="0"/>
                <a:cs typeface="Arial" pitchFamily="34" charset="0"/>
              </a:endParaRPr>
            </a:p>
          </p:txBody>
        </p:sp>
        <p:sp>
          <p:nvSpPr>
            <p:cNvPr id="37902" name="Line 7"/>
            <p:cNvSpPr>
              <a:spLocks noChangeShapeType="1"/>
            </p:cNvSpPr>
            <p:nvPr/>
          </p:nvSpPr>
          <p:spPr bwMode="auto">
            <a:xfrm>
              <a:off x="1187624" y="980728"/>
              <a:ext cx="0" cy="5256584"/>
            </a:xfrm>
            <a:prstGeom prst="line">
              <a:avLst/>
            </a:prstGeom>
            <a:noFill/>
            <a:ln w="38100" cmpd="dbl">
              <a:solidFill>
                <a:srgbClr val="C00000"/>
              </a:solidFill>
              <a:round/>
              <a:headEnd/>
              <a:tailEnd/>
            </a:ln>
          </p:spPr>
          <p:txBody>
            <a:bodyPr/>
            <a:lstStyle/>
            <a:p>
              <a:endParaRPr lang="fr-FR"/>
            </a:p>
          </p:txBody>
        </p:sp>
      </p:grpSp>
      <p:sp>
        <p:nvSpPr>
          <p:cNvPr id="37899" name="Espace réservé de la date 16"/>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215164-5B2A-4EDD-AA15-F86F91FBB239}" type="datetime1">
              <a:rPr lang="fr-FR">
                <a:solidFill>
                  <a:srgbClr val="FFFFFF"/>
                </a:solidFill>
                <a:cs typeface="Arial" charset="0"/>
              </a:rPr>
              <a:pPr fontAlgn="base">
                <a:spcBef>
                  <a:spcPct val="0"/>
                </a:spcBef>
                <a:spcAft>
                  <a:spcPct val="0"/>
                </a:spcAft>
              </a:pPr>
              <a:t>03/12/2015</a:t>
            </a:fld>
            <a:endParaRPr lang="fr-FR">
              <a:solidFill>
                <a:srgbClr val="FFFFFF"/>
              </a:solidFill>
              <a:cs typeface="Arial" charset="0"/>
            </a:endParaRPr>
          </a:p>
        </p:txBody>
      </p:sp>
      <p:sp>
        <p:nvSpPr>
          <p:cNvPr id="37900" name="Espace réservé du pied de page 17"/>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cs typeface="Arial" charset="0"/>
              </a:rPr>
              <a:t>Votre développement a de l’Avenir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867894-C7A3-449A-9CB5-E2CFA0854CF4}" type="slidenum">
              <a:rPr lang="fr-FR" smtClean="0">
                <a:solidFill>
                  <a:srgbClr val="FFFFFF"/>
                </a:solidFill>
                <a:cs typeface="Arial" charset="0"/>
              </a:rPr>
              <a:pPr fontAlgn="base">
                <a:spcBef>
                  <a:spcPct val="0"/>
                </a:spcBef>
                <a:spcAft>
                  <a:spcPct val="0"/>
                </a:spcAft>
              </a:pPr>
              <a:t>15</a:t>
            </a:fld>
            <a:endParaRPr lang="fr-FR" smtClean="0">
              <a:solidFill>
                <a:srgbClr val="FFFFFF"/>
              </a:solidFill>
              <a:cs typeface="Arial" charset="0"/>
            </a:endParaRPr>
          </a:p>
        </p:txBody>
      </p:sp>
      <p:graphicFrame>
        <p:nvGraphicFramePr>
          <p:cNvPr id="418861" name="Group 45"/>
          <p:cNvGraphicFramePr>
            <a:graphicFrameLocks noGrp="1"/>
          </p:cNvGraphicFramePr>
          <p:nvPr/>
        </p:nvGraphicFramePr>
        <p:xfrm>
          <a:off x="539750" y="1557338"/>
          <a:ext cx="7777163" cy="4078287"/>
        </p:xfrm>
        <a:graphic>
          <a:graphicData uri="http://schemas.openxmlformats.org/drawingml/2006/table">
            <a:tbl>
              <a:tblPr/>
              <a:tblGrid>
                <a:gridCol w="1998874"/>
                <a:gridCol w="2000508"/>
                <a:gridCol w="2049092"/>
                <a:gridCol w="1728192"/>
              </a:tblGrid>
              <a:tr h="736600">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sz="800" b="0" i="0" u="none" strike="noStrike" cap="none" normalizeH="0" baseline="0" dirty="0" smtClean="0">
                          <a:ln>
                            <a:noFill/>
                          </a:ln>
                          <a:solidFill>
                            <a:srgbClr val="4D4D4D"/>
                          </a:solidFill>
                          <a:effectLst/>
                          <a:latin typeface="Verdana" pitchFamily="34" charset="0"/>
                        </a:rPr>
                        <a:t/>
                      </a:r>
                      <a:br>
                        <a:rPr kumimoji="0" lang="fr-FR" sz="800" b="0" i="0" u="none" strike="noStrike" cap="none" normalizeH="0" baseline="0" dirty="0" smtClean="0">
                          <a:ln>
                            <a:noFill/>
                          </a:ln>
                          <a:solidFill>
                            <a:srgbClr val="4D4D4D"/>
                          </a:solidFill>
                          <a:effectLst/>
                          <a:latin typeface="Verdana" pitchFamily="34" charset="0"/>
                        </a:rPr>
                      </a:br>
                      <a:r>
                        <a:rPr kumimoji="0" lang="fr-FR" sz="800" b="1" i="0" u="none" strike="noStrike" cap="none" normalizeH="0" baseline="0" dirty="0" smtClean="0">
                          <a:ln>
                            <a:noFill/>
                          </a:ln>
                          <a:solidFill>
                            <a:srgbClr val="4D4D4D"/>
                          </a:solidFill>
                          <a:effectLst/>
                          <a:latin typeface="Verdana" pitchFamily="34" charset="0"/>
                        </a:rPr>
                        <a:t>Location financière </a:t>
                      </a:r>
                      <a:br>
                        <a:rPr kumimoji="0" lang="fr-FR" sz="800" b="1" i="0" u="none" strike="noStrike" cap="none" normalizeH="0" baseline="0" dirty="0" smtClean="0">
                          <a:ln>
                            <a:noFill/>
                          </a:ln>
                          <a:solidFill>
                            <a:srgbClr val="4D4D4D"/>
                          </a:solidFill>
                          <a:effectLst/>
                          <a:latin typeface="Verdana" pitchFamily="34" charset="0"/>
                        </a:rPr>
                      </a:br>
                      <a:r>
                        <a:rPr kumimoji="0" lang="fr-FR" sz="800" b="1" i="0" u="none" strike="noStrike" cap="none" normalizeH="0" baseline="0" dirty="0" smtClean="0">
                          <a:ln>
                            <a:noFill/>
                          </a:ln>
                          <a:solidFill>
                            <a:srgbClr val="4D4D4D"/>
                          </a:solidFill>
                          <a:effectLst/>
                          <a:latin typeface="Verdana" pitchFamily="34" charset="0"/>
                        </a:rPr>
                        <a:t>évolutive leasecom</a:t>
                      </a:r>
                    </a:p>
                    <a:p>
                      <a:pPr marL="0" marR="0" lvl="0" indent="0" algn="ctr" defTabSz="914400" rtl="0" eaLnBrk="1" fontAlgn="base" latinLnBrk="0" hangingPunct="1">
                        <a:lnSpc>
                          <a:spcPct val="100000"/>
                        </a:lnSpc>
                        <a:spcBef>
                          <a:spcPct val="60000"/>
                        </a:spcBef>
                        <a:spcAft>
                          <a:spcPct val="0"/>
                        </a:spcAft>
                        <a:buClrTx/>
                        <a:buSzTx/>
                        <a:buFont typeface="Wingdings" pitchFamily="2" charset="2"/>
                        <a:buNone/>
                        <a:tabLst/>
                      </a:pPr>
                      <a:r>
                        <a:rPr kumimoji="0" lang="fr-FR" sz="800" b="0" i="0" u="none" strike="noStrike" cap="none" normalizeH="0" baseline="0" dirty="0" smtClean="0">
                          <a:ln>
                            <a:noFill/>
                          </a:ln>
                          <a:solidFill>
                            <a:srgbClr val="4D4D4D"/>
                          </a:solidFill>
                          <a:effectLst/>
                          <a:latin typeface="Verdana" pitchFamily="34" charset="0"/>
                        </a:rPr>
                        <a:t>= droit d’utilisation des équipements</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4D4D4D"/>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sz="800" b="0" i="0" u="none" strike="noStrike" cap="none" normalizeH="0" baseline="0" smtClean="0">
                          <a:ln>
                            <a:noFill/>
                          </a:ln>
                          <a:solidFill>
                            <a:srgbClr val="4D4D4D"/>
                          </a:solidFill>
                          <a:effectLst/>
                          <a:latin typeface="Verdana" pitchFamily="34" charset="0"/>
                        </a:rPr>
                        <a:t/>
                      </a:r>
                      <a:br>
                        <a:rPr kumimoji="0" lang="fr-FR" sz="800" b="0" i="0" u="none" strike="noStrike" cap="none" normalizeH="0" baseline="0" smtClean="0">
                          <a:ln>
                            <a:noFill/>
                          </a:ln>
                          <a:solidFill>
                            <a:srgbClr val="4D4D4D"/>
                          </a:solidFill>
                          <a:effectLst/>
                          <a:latin typeface="Verdana" pitchFamily="34" charset="0"/>
                        </a:rPr>
                      </a:br>
                      <a:r>
                        <a:rPr kumimoji="0" lang="fr-FR" sz="800" b="1" i="0" u="none" strike="noStrike" cap="none" normalizeH="0" baseline="0" smtClean="0">
                          <a:ln>
                            <a:noFill/>
                          </a:ln>
                          <a:solidFill>
                            <a:srgbClr val="4D4D4D"/>
                          </a:solidFill>
                          <a:effectLst/>
                          <a:latin typeface="Verdana" pitchFamily="34" charset="0"/>
                        </a:rPr>
                        <a:t>Achat </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sz="800" b="0" i="0" u="none" strike="noStrike" cap="none" normalizeH="0" baseline="0" smtClean="0">
                          <a:ln>
                            <a:noFill/>
                          </a:ln>
                          <a:solidFill>
                            <a:srgbClr val="4D4D4D"/>
                          </a:solidFill>
                          <a:effectLst/>
                          <a:latin typeface="Verdana" pitchFamily="34" charset="0"/>
                        </a:rPr>
                        <a:t>= propriété immédiate des équipements</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4D4D4D"/>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sz="800" b="0" i="0" u="none" strike="noStrike" cap="none" normalizeH="0" baseline="0" smtClean="0">
                          <a:ln>
                            <a:noFill/>
                          </a:ln>
                          <a:solidFill>
                            <a:srgbClr val="4D4D4D"/>
                          </a:solidFill>
                          <a:effectLst/>
                          <a:latin typeface="Verdana" pitchFamily="34" charset="0"/>
                        </a:rPr>
                        <a:t/>
                      </a:r>
                      <a:br>
                        <a:rPr kumimoji="0" lang="fr-FR" sz="800" b="0" i="0" u="none" strike="noStrike" cap="none" normalizeH="0" baseline="0" smtClean="0">
                          <a:ln>
                            <a:noFill/>
                          </a:ln>
                          <a:solidFill>
                            <a:srgbClr val="4D4D4D"/>
                          </a:solidFill>
                          <a:effectLst/>
                          <a:latin typeface="Verdana" pitchFamily="34" charset="0"/>
                        </a:rPr>
                      </a:br>
                      <a:r>
                        <a:rPr kumimoji="0" lang="fr-FR" sz="800" b="1" i="0" u="none" strike="noStrike" cap="none" normalizeH="0" baseline="0" smtClean="0">
                          <a:ln>
                            <a:noFill/>
                          </a:ln>
                          <a:solidFill>
                            <a:srgbClr val="4D4D4D"/>
                          </a:solidFill>
                          <a:effectLst/>
                          <a:latin typeface="Verdana" pitchFamily="34" charset="0"/>
                        </a:rPr>
                        <a:t>Crédit Bancaire</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sz="800" b="0" i="0" u="none" strike="noStrike" cap="none" normalizeH="0" baseline="0" smtClean="0">
                          <a:ln>
                            <a:noFill/>
                          </a:ln>
                          <a:solidFill>
                            <a:srgbClr val="4D4D4D"/>
                          </a:solidFill>
                          <a:effectLst/>
                          <a:latin typeface="Verdana" pitchFamily="34" charset="0"/>
                        </a:rPr>
                        <a:t>=propriété immédiate </a:t>
                      </a:r>
                      <a:br>
                        <a:rPr kumimoji="0" lang="fr-FR" sz="800" b="0" i="0" u="none" strike="noStrike" cap="none" normalizeH="0" baseline="0" smtClean="0">
                          <a:ln>
                            <a:noFill/>
                          </a:ln>
                          <a:solidFill>
                            <a:srgbClr val="4D4D4D"/>
                          </a:solidFill>
                          <a:effectLst/>
                          <a:latin typeface="Verdana" pitchFamily="34" charset="0"/>
                        </a:rPr>
                      </a:br>
                      <a:r>
                        <a:rPr kumimoji="0" lang="fr-FR" sz="800" b="0" i="0" u="none" strike="noStrike" cap="none" normalizeH="0" baseline="0" smtClean="0">
                          <a:ln>
                            <a:noFill/>
                          </a:ln>
                          <a:solidFill>
                            <a:srgbClr val="4D4D4D"/>
                          </a:solidFill>
                          <a:effectLst/>
                          <a:latin typeface="Verdana" pitchFamily="34" charset="0"/>
                        </a:rPr>
                        <a:t>des équipements</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4D4D4D"/>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sz="800" b="0" i="0" u="none" strike="noStrike" cap="none" normalizeH="0" baseline="0" smtClean="0">
                          <a:ln>
                            <a:noFill/>
                          </a:ln>
                          <a:solidFill>
                            <a:srgbClr val="4D4D4D"/>
                          </a:solidFill>
                          <a:effectLst/>
                          <a:latin typeface="Verdana" pitchFamily="34" charset="0"/>
                        </a:rPr>
                        <a:t/>
                      </a:r>
                      <a:br>
                        <a:rPr kumimoji="0" lang="fr-FR" sz="800" b="0" i="0" u="none" strike="noStrike" cap="none" normalizeH="0" baseline="0" smtClean="0">
                          <a:ln>
                            <a:noFill/>
                          </a:ln>
                          <a:solidFill>
                            <a:srgbClr val="4D4D4D"/>
                          </a:solidFill>
                          <a:effectLst/>
                          <a:latin typeface="Verdana" pitchFamily="34" charset="0"/>
                        </a:rPr>
                      </a:br>
                      <a:r>
                        <a:rPr kumimoji="0" lang="fr-FR" sz="800" b="1" i="0" u="none" strike="noStrike" cap="none" normalizeH="0" baseline="0" smtClean="0">
                          <a:ln>
                            <a:noFill/>
                          </a:ln>
                          <a:solidFill>
                            <a:srgbClr val="4D4D4D"/>
                          </a:solidFill>
                          <a:effectLst/>
                          <a:latin typeface="Verdana" pitchFamily="34" charset="0"/>
                        </a:rPr>
                        <a:t>Crédit Bail</a:t>
                      </a:r>
                    </a:p>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pPr>
                      <a:r>
                        <a:rPr kumimoji="0" lang="fr-FR" sz="800" b="0" i="0" u="none" strike="noStrike" cap="none" normalizeH="0" baseline="0" smtClean="0">
                          <a:ln>
                            <a:noFill/>
                          </a:ln>
                          <a:solidFill>
                            <a:srgbClr val="4D4D4D"/>
                          </a:solidFill>
                          <a:effectLst/>
                          <a:latin typeface="Verdana" pitchFamily="34" charset="0"/>
                        </a:rPr>
                        <a:t>= propriété optionnelle</a:t>
                      </a:r>
                      <a:br>
                        <a:rPr kumimoji="0" lang="fr-FR" sz="800" b="0" i="0" u="none" strike="noStrike" cap="none" normalizeH="0" baseline="0" smtClean="0">
                          <a:ln>
                            <a:noFill/>
                          </a:ln>
                          <a:solidFill>
                            <a:srgbClr val="4D4D4D"/>
                          </a:solidFill>
                          <a:effectLst/>
                          <a:latin typeface="Verdana" pitchFamily="34" charset="0"/>
                        </a:rPr>
                      </a:br>
                      <a:r>
                        <a:rPr kumimoji="0" lang="fr-FR" sz="800" b="0" i="0" u="none" strike="noStrike" cap="none" normalizeH="0" baseline="0" smtClean="0">
                          <a:ln>
                            <a:noFill/>
                          </a:ln>
                          <a:solidFill>
                            <a:srgbClr val="4D4D4D"/>
                          </a:solidFill>
                          <a:effectLst/>
                          <a:latin typeface="Verdana" pitchFamily="34" charset="0"/>
                        </a:rPr>
                        <a:t> à la fin du contrat </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4D4D4D"/>
                      </a:solidFill>
                      <a:prstDash val="solid"/>
                      <a:round/>
                      <a:headEnd type="none" w="med" len="med"/>
                      <a:tailEnd type="none" w="med" len="med"/>
                    </a:lnT>
                    <a:lnB w="38100" cap="flat" cmpd="sng" algn="ctr">
                      <a:solidFill>
                        <a:srgbClr val="4D4D4D"/>
                      </a:solidFill>
                      <a:prstDash val="solid"/>
                      <a:round/>
                      <a:headEnd type="none" w="med" len="med"/>
                      <a:tailEnd type="none" w="med" len="med"/>
                    </a:lnB>
                    <a:lnTlToBr>
                      <a:noFill/>
                    </a:lnTlToBr>
                    <a:lnBlToTr>
                      <a:noFill/>
                    </a:lnBlToTr>
                    <a:solidFill>
                      <a:srgbClr val="C0C0C0"/>
                    </a:solidFill>
                  </a:tcPr>
                </a:tc>
              </a:tr>
              <a:tr h="1377950">
                <a:tc>
                  <a:txBody>
                    <a:bodyPr/>
                    <a:lstStyle/>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chemeClr val="tx1"/>
                          </a:solidFill>
                          <a:effectLst/>
                          <a:latin typeface="Verdana" pitchFamily="34" charset="0"/>
                        </a:rPr>
                        <a:t> Pas d’impact sur le bilan.</a:t>
                      </a:r>
                      <a:br>
                        <a:rPr kumimoji="0" lang="fr-FR" sz="700" b="0" i="0" u="none" strike="noStrike" cap="none" normalizeH="0" baseline="0" dirty="0" smtClean="0">
                          <a:ln>
                            <a:noFill/>
                          </a:ln>
                          <a:solidFill>
                            <a:schemeClr val="tx1"/>
                          </a:solidFill>
                          <a:effectLst/>
                          <a:latin typeface="Verdana" pitchFamily="34" charset="0"/>
                        </a:rPr>
                      </a:b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chemeClr val="tx1"/>
                          </a:solidFill>
                          <a:effectLst/>
                          <a:latin typeface="Verdana" pitchFamily="34" charset="0"/>
                        </a:rPr>
                        <a:t> Les loyers sont comptabilisés</a:t>
                      </a:r>
                      <a:br>
                        <a:rPr kumimoji="0" lang="fr-FR" sz="700" b="0" i="0" u="none" strike="noStrike" cap="none" normalizeH="0" baseline="0" dirty="0" smtClean="0">
                          <a:ln>
                            <a:noFill/>
                          </a:ln>
                          <a:solidFill>
                            <a:schemeClr val="tx1"/>
                          </a:solidFill>
                          <a:effectLst/>
                          <a:latin typeface="Verdana" pitchFamily="34" charset="0"/>
                        </a:rPr>
                      </a:br>
                      <a:r>
                        <a:rPr kumimoji="0" lang="fr-FR" sz="700" b="0" i="0" u="none" strike="noStrike" cap="none" normalizeH="0" baseline="0" dirty="0" smtClean="0">
                          <a:ln>
                            <a:noFill/>
                          </a:ln>
                          <a:solidFill>
                            <a:schemeClr val="tx1"/>
                          </a:solidFill>
                          <a:effectLst/>
                          <a:latin typeface="Verdana" pitchFamily="34" charset="0"/>
                        </a:rPr>
                        <a:t>  en comptes charges externes.</a:t>
                      </a:r>
                      <a:br>
                        <a:rPr kumimoji="0" lang="fr-FR" sz="700" b="0" i="0" u="none" strike="noStrike" cap="none" normalizeH="0" baseline="0" dirty="0" smtClean="0">
                          <a:ln>
                            <a:noFill/>
                          </a:ln>
                          <a:solidFill>
                            <a:schemeClr val="tx1"/>
                          </a:solidFill>
                          <a:effectLst/>
                          <a:latin typeface="Verdana" pitchFamily="34" charset="0"/>
                        </a:rPr>
                      </a:br>
                      <a:r>
                        <a:rPr kumimoji="0" lang="fr-FR" sz="700" b="0" i="0" u="none" strike="noStrike" cap="none" normalizeH="0" baseline="0" dirty="0" smtClean="0">
                          <a:ln>
                            <a:noFill/>
                          </a:ln>
                          <a:solidFill>
                            <a:schemeClr val="tx1"/>
                          </a:solidFill>
                          <a:effectLst/>
                          <a:latin typeface="Verdana" pitchFamily="34" charset="0"/>
                        </a:rPr>
                        <a:t>  100% des loyers déductibles </a:t>
                      </a:r>
                      <a:br>
                        <a:rPr kumimoji="0" lang="fr-FR" sz="700" b="0" i="0" u="none" strike="noStrike" cap="none" normalizeH="0" baseline="0" dirty="0" smtClean="0">
                          <a:ln>
                            <a:noFill/>
                          </a:ln>
                          <a:solidFill>
                            <a:schemeClr val="tx1"/>
                          </a:solidFill>
                          <a:effectLst/>
                          <a:latin typeface="Verdana" pitchFamily="34" charset="0"/>
                        </a:rPr>
                      </a:br>
                      <a:r>
                        <a:rPr kumimoji="0" lang="fr-FR" sz="700" b="0" i="0" u="none" strike="noStrike" cap="none" normalizeH="0" baseline="0" dirty="0" smtClean="0">
                          <a:ln>
                            <a:noFill/>
                          </a:ln>
                          <a:solidFill>
                            <a:schemeClr val="tx1"/>
                          </a:solidFill>
                          <a:effectLst/>
                          <a:latin typeface="Verdana" pitchFamily="34" charset="0"/>
                        </a:rPr>
                        <a:t>  des impôts</a:t>
                      </a:r>
                      <a:br>
                        <a:rPr kumimoji="0" lang="fr-FR" sz="700" b="0" i="0" u="none" strike="noStrike" cap="none" normalizeH="0" baseline="0" dirty="0" smtClean="0">
                          <a:ln>
                            <a:noFill/>
                          </a:ln>
                          <a:solidFill>
                            <a:schemeClr val="tx1"/>
                          </a:solidFill>
                          <a:effectLst/>
                          <a:latin typeface="Verdana" pitchFamily="34" charset="0"/>
                        </a:rPr>
                      </a:b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chemeClr val="tx1"/>
                          </a:solidFill>
                          <a:effectLst/>
                          <a:latin typeface="Verdana" pitchFamily="34" charset="0"/>
                        </a:rPr>
                        <a:t> Trésorerie préservée.</a:t>
                      </a:r>
                      <a:br>
                        <a:rPr kumimoji="0" lang="fr-FR" sz="700" b="0" i="0" u="none" strike="noStrike" cap="none" normalizeH="0" baseline="0" dirty="0" smtClean="0">
                          <a:ln>
                            <a:noFill/>
                          </a:ln>
                          <a:solidFill>
                            <a:schemeClr val="tx1"/>
                          </a:solidFill>
                          <a:effectLst/>
                          <a:latin typeface="Verdana" pitchFamily="34" charset="0"/>
                        </a:rPr>
                      </a:b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chemeClr val="tx1"/>
                          </a:solidFill>
                          <a:effectLst/>
                          <a:latin typeface="Verdana" pitchFamily="34" charset="0"/>
                        </a:rPr>
                        <a:t> TVA étalée sur la durée du contrat.</a:t>
                      </a:r>
                    </a:p>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chemeClr val="tx1"/>
                        </a:solidFill>
                        <a:effectLst/>
                        <a:latin typeface="Verdana"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Impact immédiat sur le bilan.</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Pas d’impact sur la capacité d’endettement</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Immobilisation de la trésorerie.</a:t>
                      </a:r>
                      <a:br>
                        <a:rPr kumimoji="0" lang="fr-FR" sz="700" b="0" i="0" u="none" strike="noStrike" cap="none" normalizeH="0" baseline="0" dirty="0" smtClean="0">
                          <a:ln>
                            <a:noFill/>
                          </a:ln>
                          <a:solidFill>
                            <a:srgbClr val="000000"/>
                          </a:solidFill>
                          <a:effectLst/>
                          <a:latin typeface="Verdana" pitchFamily="34" charset="0"/>
                        </a:rPr>
                      </a:b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TVA à régler immédiatement.</a:t>
                      </a:r>
                    </a:p>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chemeClr val="tx1"/>
                        </a:solidFill>
                        <a:effectLst/>
                        <a:latin typeface="Verdana"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Impact immédiat sur le bilan.</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Impact immédiat sur la</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capacité d’endettement.</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Trésorerie préservée.</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TVA à régler immédiatement.</a:t>
                      </a:r>
                      <a:br>
                        <a:rPr kumimoji="0" lang="fr-FR" sz="700" b="0" i="0" u="none" strike="noStrike" cap="none" normalizeH="0" baseline="0" dirty="0" smtClean="0">
                          <a:ln>
                            <a:noFill/>
                          </a:ln>
                          <a:solidFill>
                            <a:srgbClr val="000000"/>
                          </a:solidFill>
                          <a:effectLst/>
                          <a:latin typeface="Verdana" pitchFamily="34" charset="0"/>
                        </a:rPr>
                      </a:br>
                      <a:endParaRPr kumimoji="0" lang="fr-FR" sz="700" b="0" i="0" u="none" strike="noStrike" cap="none" normalizeH="0" baseline="0" dirty="0" smtClean="0">
                        <a:ln>
                          <a:noFill/>
                        </a:ln>
                        <a:solidFill>
                          <a:schemeClr val="tx1"/>
                        </a:solidFill>
                        <a:effectLst/>
                        <a:latin typeface="Verdana"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chemeClr val="tx1"/>
                          </a:solidFill>
                          <a:effectLst/>
                          <a:latin typeface="Verdana" pitchFamily="34" charset="0"/>
                        </a:rPr>
                        <a:t> Impact sur le bilan.</a:t>
                      </a:r>
                      <a:br>
                        <a:rPr kumimoji="0" lang="fr-FR" sz="700" b="0" i="0" u="none" strike="noStrike" cap="none" normalizeH="0" baseline="0" dirty="0" smtClean="0">
                          <a:ln>
                            <a:noFill/>
                          </a:ln>
                          <a:solidFill>
                            <a:schemeClr val="tx1"/>
                          </a:solidFill>
                          <a:effectLst/>
                          <a:latin typeface="Verdana" pitchFamily="34" charset="0"/>
                        </a:rPr>
                      </a:b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defRPr/>
                      </a:pPr>
                      <a:r>
                        <a:rPr kumimoji="0" lang="fr-FR" sz="700" b="0" i="0" u="none" strike="noStrike" cap="none" normalizeH="0" baseline="0" dirty="0" smtClean="0">
                          <a:ln>
                            <a:noFill/>
                          </a:ln>
                          <a:solidFill>
                            <a:schemeClr val="tx1"/>
                          </a:solidFill>
                          <a:effectLst/>
                          <a:latin typeface="Verdana" pitchFamily="34" charset="0"/>
                        </a:rPr>
                        <a:t> Impact sur la capacité </a:t>
                      </a:r>
                      <a:br>
                        <a:rPr kumimoji="0" lang="fr-FR" sz="700" b="0" i="0" u="none" strike="noStrike" cap="none" normalizeH="0" baseline="0" dirty="0" smtClean="0">
                          <a:ln>
                            <a:noFill/>
                          </a:ln>
                          <a:solidFill>
                            <a:schemeClr val="tx1"/>
                          </a:solidFill>
                          <a:effectLst/>
                          <a:latin typeface="Verdana" pitchFamily="34" charset="0"/>
                        </a:rPr>
                      </a:br>
                      <a:r>
                        <a:rPr kumimoji="0" lang="fr-FR" sz="700" b="0" i="0" u="none" strike="noStrike" cap="none" normalizeH="0" baseline="0" dirty="0" smtClean="0">
                          <a:ln>
                            <a:noFill/>
                          </a:ln>
                          <a:solidFill>
                            <a:schemeClr val="tx1"/>
                          </a:solidFill>
                          <a:effectLst/>
                          <a:latin typeface="Verdana" pitchFamily="34" charset="0"/>
                        </a:rPr>
                        <a:t>  d’endettement </a:t>
                      </a:r>
                      <a:br>
                        <a:rPr kumimoji="0" lang="fr-FR" sz="700" b="0" i="0" u="none" strike="noStrike" cap="none" normalizeH="0" baseline="0" dirty="0" smtClean="0">
                          <a:ln>
                            <a:noFill/>
                          </a:ln>
                          <a:solidFill>
                            <a:schemeClr val="tx1"/>
                          </a:solidFill>
                          <a:effectLst/>
                          <a:latin typeface="Verdana" pitchFamily="34" charset="0"/>
                        </a:rPr>
                      </a:b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defRPr/>
                      </a:pP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chemeClr val="tx1"/>
                          </a:solidFill>
                          <a:effectLst/>
                          <a:latin typeface="Verdana" pitchFamily="34" charset="0"/>
                        </a:rPr>
                        <a:t> Trésorerie préservée.</a:t>
                      </a:r>
                      <a:br>
                        <a:rPr kumimoji="0" lang="fr-FR" sz="700" b="0" i="0" u="none" strike="noStrike" cap="none" normalizeH="0" baseline="0" dirty="0" smtClean="0">
                          <a:ln>
                            <a:noFill/>
                          </a:ln>
                          <a:solidFill>
                            <a:schemeClr val="tx1"/>
                          </a:solidFill>
                          <a:effectLst/>
                          <a:latin typeface="Verdana" pitchFamily="34" charset="0"/>
                        </a:rPr>
                      </a:b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chemeClr val="tx1"/>
                          </a:solidFill>
                          <a:effectLst/>
                          <a:latin typeface="Verdana" pitchFamily="34" charset="0"/>
                        </a:rPr>
                        <a:t> TVA étalée sur la durée </a:t>
                      </a:r>
                      <a:br>
                        <a:rPr kumimoji="0" lang="fr-FR" sz="700" b="0" i="0" u="none" strike="noStrike" cap="none" normalizeH="0" baseline="0" dirty="0" smtClean="0">
                          <a:ln>
                            <a:noFill/>
                          </a:ln>
                          <a:solidFill>
                            <a:schemeClr val="tx1"/>
                          </a:solidFill>
                          <a:effectLst/>
                          <a:latin typeface="Verdana" pitchFamily="34" charset="0"/>
                        </a:rPr>
                      </a:br>
                      <a:r>
                        <a:rPr kumimoji="0" lang="fr-FR" sz="700" b="0" i="0" u="none" strike="noStrike" cap="none" normalizeH="0" baseline="0" dirty="0" smtClean="0">
                          <a:ln>
                            <a:noFill/>
                          </a:ln>
                          <a:solidFill>
                            <a:schemeClr val="tx1"/>
                          </a:solidFill>
                          <a:effectLst/>
                          <a:latin typeface="Verdana" pitchFamily="34" charset="0"/>
                        </a:rPr>
                        <a:t>  du contrat.</a:t>
                      </a:r>
                      <a:br>
                        <a:rPr kumimoji="0" lang="fr-FR" sz="700" b="0" i="0" u="none" strike="noStrike" cap="none" normalizeH="0" baseline="0" dirty="0" smtClean="0">
                          <a:ln>
                            <a:noFill/>
                          </a:ln>
                          <a:solidFill>
                            <a:schemeClr val="tx1"/>
                          </a:solidFill>
                          <a:effectLst/>
                          <a:latin typeface="Verdana" pitchFamily="34" charset="0"/>
                        </a:rPr>
                      </a:br>
                      <a:endParaRPr kumimoji="0" lang="fr-FR" sz="700" b="0" i="0" u="none" strike="noStrike" cap="none" normalizeH="0" baseline="0" dirty="0" smtClean="0">
                        <a:ln>
                          <a:noFill/>
                        </a:ln>
                        <a:solidFill>
                          <a:schemeClr val="tx1"/>
                        </a:solidFill>
                        <a:effectLst/>
                        <a:latin typeface="Verdana"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4D4D4D"/>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6575">
                <a:tc>
                  <a:txBody>
                    <a:bodyPr/>
                    <a:lstStyle/>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Suppression de la gestion </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administrative et comptable</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r>
                        <a:rPr kumimoji="0" lang="fr-FR" sz="700" b="0" i="0" u="none" strike="noStrike" cap="none" normalizeH="0" baseline="0" dirty="0" smtClean="0">
                          <a:ln>
                            <a:noFill/>
                          </a:ln>
                          <a:solidFill>
                            <a:srgbClr val="000000"/>
                          </a:solidFill>
                          <a:effectLst/>
                          <a:latin typeface="Verdana" pitchFamily="34" charset="0"/>
                        </a:rPr>
                        <a:t>  (suppression des immobilisations).</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Renouvellements, ajouts possibles</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des équipements à tout moment du</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contrat tout en respectant les </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contraintes budgétaires.</a:t>
                      </a:r>
                      <a:br>
                        <a:rPr kumimoji="0" lang="fr-FR" sz="700" b="0" i="0" u="none" strike="noStrike" cap="none" normalizeH="0" baseline="0" dirty="0" smtClean="0">
                          <a:ln>
                            <a:noFill/>
                          </a:ln>
                          <a:solidFill>
                            <a:srgbClr val="000000"/>
                          </a:solidFill>
                          <a:effectLst/>
                          <a:latin typeface="Verdana" pitchFamily="34" charset="0"/>
                        </a:rPr>
                      </a:b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Valorisation, recyclage des</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r>
                        <a:rPr kumimoji="0" lang="fr-FR" sz="700" b="0" i="0" u="none" strike="noStrike" cap="none" normalizeH="0" baseline="0" dirty="0" smtClean="0">
                          <a:ln>
                            <a:noFill/>
                          </a:ln>
                          <a:solidFill>
                            <a:srgbClr val="000000"/>
                          </a:solidFill>
                          <a:effectLst/>
                          <a:latin typeface="Verdana" pitchFamily="34" charset="0"/>
                        </a:rPr>
                        <a:t>   équipements gérés par </a:t>
                      </a:r>
                      <a:r>
                        <a:rPr kumimoji="0" lang="fr-FR" sz="700" b="0" i="0" u="none" strike="noStrike" cap="none" normalizeH="0" baseline="0" dirty="0" err="1" smtClean="0">
                          <a:ln>
                            <a:noFill/>
                          </a:ln>
                          <a:solidFill>
                            <a:srgbClr val="000000"/>
                          </a:solidFill>
                          <a:effectLst/>
                          <a:latin typeface="Verdana" pitchFamily="34" charset="0"/>
                        </a:rPr>
                        <a:t>leasecom</a:t>
                      </a:r>
                      <a:r>
                        <a:rPr kumimoji="0" lang="fr-FR" sz="700" b="0" i="0" u="none" strike="noStrike" cap="none" normalizeH="0" baseline="0" dirty="0" smtClean="0">
                          <a:ln>
                            <a:noFill/>
                          </a:ln>
                          <a:solidFill>
                            <a:srgbClr val="000000"/>
                          </a:solidFill>
                          <a:effectLst/>
                          <a:latin typeface="Verdana" pitchFamily="34" charset="0"/>
                        </a:rPr>
                        <a:t>.</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r>
                        <a:rPr kumimoji="0" lang="fr-FR" sz="700" b="0" i="0" u="none" strike="noStrike" cap="none" normalizeH="0" baseline="0" dirty="0" smtClean="0">
                          <a:ln>
                            <a:noFill/>
                          </a:ln>
                          <a:solidFill>
                            <a:srgbClr val="000000"/>
                          </a:solidFill>
                          <a:effectLst/>
                          <a:latin typeface="Verdana" pitchFamily="34" charset="0"/>
                        </a:rPr>
                        <a:t/>
                      </a:r>
                      <a:br>
                        <a:rPr kumimoji="0" lang="fr-FR" sz="700" b="0" i="0" u="none" strike="noStrike" cap="none" normalizeH="0" baseline="0" dirty="0" smtClean="0">
                          <a:ln>
                            <a:noFill/>
                          </a:ln>
                          <a:solidFill>
                            <a:srgbClr val="000000"/>
                          </a:solidFill>
                          <a:effectLst/>
                          <a:latin typeface="Verdana" pitchFamily="34" charset="0"/>
                        </a:rPr>
                      </a:b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Risque d’obsolescence des</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r>
                        <a:rPr kumimoji="0" lang="fr-FR" sz="700" b="0" i="0" u="none" strike="noStrike" cap="none" normalizeH="0" baseline="0" dirty="0" smtClean="0">
                          <a:ln>
                            <a:noFill/>
                          </a:ln>
                          <a:solidFill>
                            <a:srgbClr val="000000"/>
                          </a:solidFill>
                          <a:effectLst/>
                          <a:latin typeface="Verdana" pitchFamily="34" charset="0"/>
                        </a:rPr>
                        <a:t>  équipements supprimé car délégué</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à </a:t>
                      </a:r>
                      <a:r>
                        <a:rPr kumimoji="0" lang="fr-FR" sz="700" b="0" i="0" u="none" strike="noStrike" cap="none" normalizeH="0" baseline="0" dirty="0" err="1" smtClean="0">
                          <a:ln>
                            <a:noFill/>
                          </a:ln>
                          <a:solidFill>
                            <a:srgbClr val="000000"/>
                          </a:solidFill>
                          <a:effectLst/>
                          <a:latin typeface="Verdana" pitchFamily="34" charset="0"/>
                        </a:rPr>
                        <a:t>leasecom</a:t>
                      </a:r>
                      <a:r>
                        <a:rPr kumimoji="0" lang="fr-FR" sz="700" b="0" i="0" u="none" strike="noStrike" cap="none" normalizeH="0" baseline="0" dirty="0" smtClean="0">
                          <a:ln>
                            <a:noFill/>
                          </a:ln>
                          <a:solidFill>
                            <a:srgbClr val="000000"/>
                          </a:solidFill>
                          <a:effectLst/>
                          <a:latin typeface="Verdana" pitchFamily="34" charset="0"/>
                        </a:rPr>
                        <a:t>.</a:t>
                      </a:r>
                      <a:endParaRPr kumimoji="0" lang="fr-FR" sz="700" b="0" i="0" u="none" strike="noStrike" cap="none" normalizeH="0" baseline="0" dirty="0" smtClean="0">
                        <a:ln>
                          <a:noFill/>
                        </a:ln>
                        <a:solidFill>
                          <a:schemeClr val="tx1"/>
                        </a:solidFill>
                        <a:effectLst/>
                        <a:latin typeface="Verdana"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defRPr/>
                      </a:pPr>
                      <a:r>
                        <a:rPr kumimoji="0" lang="fr-FR" sz="700" b="0" i="0" u="none" strike="noStrike" cap="none" normalizeH="0" baseline="0" dirty="0" smtClean="0">
                          <a:ln>
                            <a:noFill/>
                          </a:ln>
                          <a:solidFill>
                            <a:srgbClr val="000000"/>
                          </a:solidFill>
                          <a:effectLst/>
                          <a:latin typeface="Verdana" pitchFamily="34" charset="0"/>
                        </a:rPr>
                        <a:t> Gestion administrative et </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comptable à réaliser par le client </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(immobilisations, inventaires…).</a:t>
                      </a:r>
                      <a:br>
                        <a:rPr kumimoji="0" lang="fr-FR" sz="700" b="0" i="0" u="none" strike="noStrike" cap="none" normalizeH="0" baseline="0" dirty="0" smtClean="0">
                          <a:ln>
                            <a:noFill/>
                          </a:ln>
                          <a:solidFill>
                            <a:srgbClr val="000000"/>
                          </a:solidFill>
                          <a:effectLst/>
                          <a:latin typeface="Verdana" pitchFamily="34" charset="0"/>
                        </a:rPr>
                      </a:b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Impacts budgétaires et comptables</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immédiats en cas de renouvellement</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des équipements.</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a:r>
                      <a:br>
                        <a:rPr kumimoji="0" lang="fr-FR" sz="700" b="0" i="0" u="none" strike="noStrike" cap="none" normalizeH="0" baseline="0" dirty="0" smtClean="0">
                          <a:ln>
                            <a:noFill/>
                          </a:ln>
                          <a:solidFill>
                            <a:srgbClr val="000000"/>
                          </a:solidFill>
                          <a:effectLst/>
                          <a:latin typeface="Verdana" pitchFamily="34" charset="0"/>
                        </a:rPr>
                      </a:b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Gestion de la fin de vie des </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équipements à réaliser par le client.</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Prise intégrale sur le risque </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d'obsolescence des équipements.</a:t>
                      </a:r>
                    </a:p>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chemeClr val="tx1"/>
                        </a:solidFill>
                        <a:effectLst/>
                        <a:latin typeface="Verdana"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Gestion administrative et comptable</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à réaliser par le  client (immobilisations,  inventaires…).</a:t>
                      </a:r>
                      <a:br>
                        <a:rPr kumimoji="0" lang="fr-FR" sz="700" b="0" i="0" u="none" strike="noStrike" cap="none" normalizeH="0" baseline="0" dirty="0" smtClean="0">
                          <a:ln>
                            <a:noFill/>
                          </a:ln>
                          <a:solidFill>
                            <a:srgbClr val="000000"/>
                          </a:solidFill>
                          <a:effectLst/>
                          <a:latin typeface="Verdana" pitchFamily="34" charset="0"/>
                        </a:rPr>
                      </a:b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Impacts budgétaires et comptables</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immédiats en cas de renouvellement</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des équipements.</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r>
                        <a:rPr kumimoji="0" lang="fr-FR" sz="700" b="0" i="0" u="none" strike="noStrike" cap="none" normalizeH="0" baseline="0" dirty="0" smtClean="0">
                          <a:ln>
                            <a:noFill/>
                          </a:ln>
                          <a:solidFill>
                            <a:srgbClr val="000000"/>
                          </a:solidFill>
                          <a:effectLst/>
                          <a:latin typeface="Verdana" pitchFamily="34" charset="0"/>
                        </a:rPr>
                        <a:t/>
                      </a:r>
                      <a:br>
                        <a:rPr kumimoji="0" lang="fr-FR" sz="700" b="0" i="0" u="none" strike="noStrike" cap="none" normalizeH="0" baseline="0" dirty="0" smtClean="0">
                          <a:ln>
                            <a:noFill/>
                          </a:ln>
                          <a:solidFill>
                            <a:srgbClr val="000000"/>
                          </a:solidFill>
                          <a:effectLst/>
                          <a:latin typeface="Verdana" pitchFamily="34" charset="0"/>
                        </a:rPr>
                      </a:b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defRPr/>
                      </a:pPr>
                      <a:r>
                        <a:rPr kumimoji="0" lang="fr-FR" sz="700" b="0" i="0" u="none" strike="noStrike" cap="none" normalizeH="0" baseline="0" dirty="0" smtClean="0">
                          <a:ln>
                            <a:noFill/>
                          </a:ln>
                          <a:solidFill>
                            <a:srgbClr val="000000"/>
                          </a:solidFill>
                          <a:effectLst/>
                          <a:latin typeface="Verdana" pitchFamily="34" charset="0"/>
                        </a:rPr>
                        <a:t> Gestion de la fin de vie des </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équipements à réaliser par le  </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client.</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defRPr/>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defRPr/>
                      </a:pPr>
                      <a:endParaRPr kumimoji="0" lang="fr-FR" sz="700" b="0" i="0" u="none" strike="noStrike" cap="none" normalizeH="0" baseline="0" dirty="0" smtClean="0">
                        <a:ln>
                          <a:noFill/>
                        </a:ln>
                        <a:solidFill>
                          <a:srgbClr val="000000"/>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Prise de risque intégrale sur</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l'obsolescence des équipements.</a:t>
                      </a:r>
                    </a:p>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chemeClr val="tx1"/>
                        </a:solidFill>
                        <a:effectLst/>
                        <a:latin typeface="Verdana"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66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
                          <a:srgbClr val="8344D4"/>
                        </a:buClr>
                        <a:buSzTx/>
                        <a:buFont typeface="Arial" panose="020B0604020202020204" pitchFamily="34" charset="0"/>
                        <a:buNone/>
                        <a:tabLst/>
                      </a:pPr>
                      <a:r>
                        <a:rPr kumimoji="0" lang="fr-FR" sz="700" b="0" i="0" u="none" strike="noStrike" cap="none" normalizeH="0" baseline="0" dirty="0" smtClean="0">
                          <a:ln>
                            <a:noFill/>
                          </a:ln>
                          <a:solidFill>
                            <a:schemeClr val="tx1"/>
                          </a:solidFill>
                          <a:effectLst/>
                          <a:latin typeface="Verdana" pitchFamily="34" charset="0"/>
                        </a:rPr>
                        <a:t>  </a:t>
                      </a:r>
                    </a:p>
                    <a:p>
                      <a:pPr marL="0" marR="0" lvl="0" indent="0" algn="l" defTabSz="914400" rtl="0" eaLnBrk="1" fontAlgn="base" latinLnBrk="0" hangingPunct="1">
                        <a:lnSpc>
                          <a:spcPct val="100000"/>
                        </a:lnSpc>
                        <a:spcBef>
                          <a:spcPct val="0"/>
                        </a:spcBef>
                        <a:spcAft>
                          <a:spcPct val="0"/>
                        </a:spcAft>
                        <a:buClr>
                          <a:srgbClr val="8344D4"/>
                        </a:buClr>
                        <a:buSzTx/>
                        <a:buFont typeface="Arial" panose="020B0604020202020204" pitchFamily="34" charset="0"/>
                        <a:buNone/>
                        <a:tabLst/>
                      </a:pP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Arial" panose="020B0604020202020204" pitchFamily="34" charset="0"/>
                        <a:buNone/>
                        <a:tabLst/>
                      </a:pP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Arial" panose="020B0604020202020204" pitchFamily="34" charset="0"/>
                        <a:buNone/>
                        <a:tabLst/>
                      </a:pP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Arial" panose="020B0604020202020204" pitchFamily="34" charset="0"/>
                        <a:buNone/>
                        <a:tabLst/>
                      </a:pPr>
                      <a:r>
                        <a:rPr kumimoji="0" lang="fr-FR" sz="700" b="0" i="0" u="none" strike="noStrike" cap="none" normalizeH="0" baseline="0" dirty="0" smtClean="0">
                          <a:ln>
                            <a:noFill/>
                          </a:ln>
                          <a:solidFill>
                            <a:schemeClr val="tx1"/>
                          </a:solidFill>
                          <a:effectLst/>
                          <a:latin typeface="Verdana" pitchFamily="34" charset="0"/>
                        </a:rPr>
                        <a:t>Renouvellements  ou ajouts en  </a:t>
                      </a:r>
                      <a:br>
                        <a:rPr kumimoji="0" lang="fr-FR" sz="700" b="0" i="0" u="none" strike="noStrike" cap="none" normalizeH="0" baseline="0" dirty="0" smtClean="0">
                          <a:ln>
                            <a:noFill/>
                          </a:ln>
                          <a:solidFill>
                            <a:schemeClr val="tx1"/>
                          </a:solidFill>
                          <a:effectLst/>
                          <a:latin typeface="Verdana" pitchFamily="34" charset="0"/>
                        </a:rPr>
                      </a:br>
                      <a:r>
                        <a:rPr kumimoji="0" lang="fr-FR" sz="700" b="0" i="0" u="none" strike="noStrike" cap="none" normalizeH="0" baseline="0" dirty="0" smtClean="0">
                          <a:ln>
                            <a:noFill/>
                          </a:ln>
                          <a:solidFill>
                            <a:schemeClr val="tx1"/>
                          </a:solidFill>
                          <a:effectLst/>
                          <a:latin typeface="Verdana" pitchFamily="34" charset="0"/>
                        </a:rPr>
                        <a:t>  cours de contrat non prévus.</a:t>
                      </a:r>
                      <a:br>
                        <a:rPr kumimoji="0" lang="fr-FR" sz="700" b="0" i="0" u="none" strike="noStrike" cap="none" normalizeH="0" baseline="0" dirty="0" smtClean="0">
                          <a:ln>
                            <a:noFill/>
                          </a:ln>
                          <a:solidFill>
                            <a:schemeClr val="tx1"/>
                          </a:solidFill>
                          <a:effectLst/>
                          <a:latin typeface="Verdana" pitchFamily="34" charset="0"/>
                        </a:rPr>
                      </a:b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None/>
                        <a:tabLst/>
                      </a:pP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endParaRPr kumimoji="0" lang="fr-FR" sz="700" b="0" i="0" u="none" strike="noStrike" cap="none" normalizeH="0" baseline="0" dirty="0" smtClean="0">
                        <a:ln>
                          <a:noFill/>
                        </a:ln>
                        <a:solidFill>
                          <a:schemeClr val="tx1"/>
                        </a:solidFill>
                        <a:effectLst/>
                        <a:latin typeface="Verdana" pitchFamily="34" charset="0"/>
                      </a:endParaRP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chemeClr val="tx1"/>
                          </a:solidFill>
                          <a:effectLst/>
                          <a:latin typeface="Verdana" pitchFamily="34" charset="0"/>
                        </a:rPr>
                        <a:t> Gestion de la vie des équipements à réaliser par client en cas d’achat des équipements en fin de contrat.</a:t>
                      </a:r>
                      <a:br>
                        <a:rPr kumimoji="0" lang="fr-FR" sz="700" b="0" i="0" u="none" strike="noStrike" cap="none" normalizeH="0" baseline="0" dirty="0" smtClean="0">
                          <a:ln>
                            <a:noFill/>
                          </a:ln>
                          <a:solidFill>
                            <a:schemeClr val="tx1"/>
                          </a:solidFill>
                          <a:effectLst/>
                          <a:latin typeface="Verdana" pitchFamily="34" charset="0"/>
                        </a:rPr>
                      </a:br>
                      <a:r>
                        <a:rPr kumimoji="0" lang="fr-FR" sz="700" b="0" i="0" u="none" strike="noStrike" cap="none" normalizeH="0" baseline="0" dirty="0" smtClean="0">
                          <a:ln>
                            <a:noFill/>
                          </a:ln>
                          <a:solidFill>
                            <a:schemeClr val="tx1"/>
                          </a:solidFill>
                          <a:effectLst/>
                          <a:latin typeface="Verdana" pitchFamily="34" charset="0"/>
                        </a:rPr>
                        <a:t> </a:t>
                      </a:r>
                    </a:p>
                    <a:p>
                      <a:pPr marL="0" marR="0" lvl="0" indent="0" algn="l" defTabSz="914400" rtl="0" eaLnBrk="1" fontAlgn="base" latinLnBrk="0" hangingPunct="1">
                        <a:lnSpc>
                          <a:spcPct val="100000"/>
                        </a:lnSpc>
                        <a:spcBef>
                          <a:spcPct val="0"/>
                        </a:spcBef>
                        <a:spcAft>
                          <a:spcPct val="0"/>
                        </a:spcAft>
                        <a:buClr>
                          <a:srgbClr val="8344D4"/>
                        </a:buClr>
                        <a:buSzTx/>
                        <a:buFont typeface="Wingdings" pitchFamily="2" charset="2"/>
                        <a:buChar char="§"/>
                        <a:tabLst/>
                      </a:pPr>
                      <a:r>
                        <a:rPr kumimoji="0" lang="fr-FR" sz="700" b="0" i="0" u="none" strike="noStrike" cap="none" normalizeH="0" baseline="0" dirty="0" smtClean="0">
                          <a:ln>
                            <a:noFill/>
                          </a:ln>
                          <a:solidFill>
                            <a:srgbClr val="000000"/>
                          </a:solidFill>
                          <a:effectLst/>
                          <a:latin typeface="Verdana" pitchFamily="34" charset="0"/>
                        </a:rPr>
                        <a:t> Prise de risque intégrale sur</a:t>
                      </a:r>
                      <a:br>
                        <a:rPr kumimoji="0" lang="fr-FR" sz="700" b="0" i="0" u="none" strike="noStrike" cap="none" normalizeH="0" baseline="0" dirty="0" smtClean="0">
                          <a:ln>
                            <a:noFill/>
                          </a:ln>
                          <a:solidFill>
                            <a:srgbClr val="000000"/>
                          </a:solidFill>
                          <a:effectLst/>
                          <a:latin typeface="Verdana" pitchFamily="34" charset="0"/>
                        </a:rPr>
                      </a:br>
                      <a:r>
                        <a:rPr kumimoji="0" lang="fr-FR" sz="700" b="0" i="0" u="none" strike="noStrike" cap="none" normalizeH="0" baseline="0" dirty="0" smtClean="0">
                          <a:ln>
                            <a:noFill/>
                          </a:ln>
                          <a:solidFill>
                            <a:srgbClr val="000000"/>
                          </a:solidFill>
                          <a:effectLst/>
                          <a:latin typeface="Verdana" pitchFamily="34" charset="0"/>
                        </a:rPr>
                        <a:t>  l'obsolescence des équipements</a:t>
                      </a:r>
                      <a:endParaRPr kumimoji="0" lang="fr-FR" sz="700" b="0" i="0" u="none" strike="noStrike" cap="none" normalizeH="0" baseline="0" dirty="0" smtClean="0">
                        <a:ln>
                          <a:noFill/>
                        </a:ln>
                        <a:solidFill>
                          <a:schemeClr val="tx1"/>
                        </a:solidFill>
                        <a:effectLst/>
                        <a:latin typeface="Verdana" pitchFamily="34" charset="0"/>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8936" name="Text Box 25"/>
          <p:cNvSpPr txBox="1">
            <a:spLocks noChangeArrowheads="1"/>
          </p:cNvSpPr>
          <p:nvPr/>
        </p:nvSpPr>
        <p:spPr bwMode="auto">
          <a:xfrm>
            <a:off x="539750" y="1052513"/>
            <a:ext cx="5111750" cy="336550"/>
          </a:xfrm>
          <a:prstGeom prst="rect">
            <a:avLst/>
          </a:prstGeom>
          <a:noFill/>
          <a:ln w="9525">
            <a:noFill/>
            <a:miter lim="800000"/>
            <a:headEnd/>
            <a:tailEnd/>
          </a:ln>
        </p:spPr>
        <p:txBody>
          <a:bodyPr>
            <a:spAutoFit/>
          </a:bodyPr>
          <a:lstStyle/>
          <a:p>
            <a:r>
              <a:rPr lang="fr-FR" sz="1600" b="1">
                <a:solidFill>
                  <a:srgbClr val="8344D4"/>
                </a:solidFill>
                <a:latin typeface="Verdana" pitchFamily="34" charset="0"/>
              </a:rPr>
              <a:t>Rappel </a:t>
            </a:r>
          </a:p>
        </p:txBody>
      </p:sp>
      <p:sp>
        <p:nvSpPr>
          <p:cNvPr id="9" name="Rectangle 2"/>
          <p:cNvSpPr>
            <a:spLocks noGrp="1" noChangeArrowheads="1"/>
          </p:cNvSpPr>
          <p:nvPr>
            <p:ph type="title"/>
          </p:nvPr>
        </p:nvSpPr>
        <p:spPr/>
        <p:txBody>
          <a:bodyPr/>
          <a:lstStyle/>
          <a:p>
            <a:pPr eaLnBrk="1" hangingPunct="1">
              <a:defRPr/>
            </a:pPr>
            <a:r>
              <a:rPr lang="fr-FR" dirty="0" err="1" smtClean="0">
                <a:solidFill>
                  <a:schemeClr val="tx1">
                    <a:lumMod val="65000"/>
                    <a:lumOff val="35000"/>
                  </a:schemeClr>
                </a:solidFill>
              </a:rPr>
              <a:t>leasecom</a:t>
            </a:r>
            <a:r>
              <a:rPr lang="fr-FR" baseline="40000" dirty="0" err="1" smtClean="0">
                <a:solidFill>
                  <a:schemeClr val="tx1">
                    <a:lumMod val="65000"/>
                    <a:lumOff val="35000"/>
                  </a:schemeClr>
                </a:solidFill>
              </a:rPr>
              <a:t>intégral</a:t>
            </a:r>
            <a:endParaRPr lang="fr-FR" baseline="40000" dirty="0" smtClean="0">
              <a:solidFill>
                <a:schemeClr val="tx1">
                  <a:lumMod val="65000"/>
                  <a:lumOff val="35000"/>
                </a:schemeClr>
              </a:solidFill>
            </a:endParaRPr>
          </a:p>
        </p:txBody>
      </p:sp>
      <p:sp>
        <p:nvSpPr>
          <p:cNvPr id="10" name="Espace réservé de la date 9"/>
          <p:cNvSpPr>
            <a:spLocks noGrp="1"/>
          </p:cNvSpPr>
          <p:nvPr>
            <p:ph type="dt" sz="quarter" idx="10"/>
          </p:nvPr>
        </p:nvSpPr>
        <p:spPr/>
        <p:txBody>
          <a:bodyPr/>
          <a:lstStyle/>
          <a:p>
            <a:pPr>
              <a:defRPr/>
            </a:pPr>
            <a:fld id="{80A2FBC2-3621-4F64-B152-898025E35D66}" type="datetime1">
              <a:rPr lang="fr-FR"/>
              <a:pPr>
                <a:defRPr/>
              </a:pPr>
              <a:t>03/12/2015</a:t>
            </a:fld>
            <a:endParaRPr lang="fr-FR" dirty="0"/>
          </a:p>
        </p:txBody>
      </p:sp>
      <p:sp>
        <p:nvSpPr>
          <p:cNvPr id="11" name="Espace réservé du pied de page 10"/>
          <p:cNvSpPr>
            <a:spLocks noGrp="1"/>
          </p:cNvSpPr>
          <p:nvPr>
            <p:ph type="ftr" sz="quarter" idx="11"/>
          </p:nvPr>
        </p:nvSpPr>
        <p:spPr/>
        <p:txBody>
          <a:bodyPr/>
          <a:lstStyle/>
          <a:p>
            <a:pPr>
              <a:defRPr/>
            </a:pPr>
            <a:r>
              <a:rPr lang="fr-FR"/>
              <a:t>Votre développement a de l’Avenir</a:t>
            </a:r>
            <a:endParaRPr lang="fr-FR">
              <a:solidFill>
                <a:prstClr val="white"/>
              </a:solidFill>
            </a:endParaRPr>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0"/>
          <p:cNvSpPr>
            <a:spLocks noGrp="1" noChangeArrowheads="1"/>
          </p:cNvSpPr>
          <p:nvPr>
            <p:ph type="title"/>
          </p:nvPr>
        </p:nvSpPr>
        <p:spPr>
          <a:xfrm>
            <a:off x="2268538" y="0"/>
            <a:ext cx="6875462" cy="692150"/>
          </a:xfrm>
        </p:spPr>
        <p:txBody>
          <a:bodyPr/>
          <a:lstStyle/>
          <a:p>
            <a:pPr eaLnBrk="1" hangingPunct="1"/>
            <a:r>
              <a:rPr lang="fr-FR" smtClean="0">
                <a:solidFill>
                  <a:srgbClr val="7F7F7F"/>
                </a:solidFill>
              </a:rPr>
              <a:t>leasecom</a:t>
            </a:r>
            <a:r>
              <a:rPr lang="fr-FR" baseline="40000" smtClean="0">
                <a:solidFill>
                  <a:srgbClr val="7F7F7F"/>
                </a:solidFill>
              </a:rPr>
              <a:t>intégral</a:t>
            </a:r>
            <a:r>
              <a:rPr lang="fr-FR" smtClean="0">
                <a:solidFill>
                  <a:srgbClr val="7F7F7F"/>
                </a:solidFill>
              </a:rPr>
              <a:t> : quelques exemples</a:t>
            </a:r>
          </a:p>
        </p:txBody>
      </p:sp>
      <p:sp>
        <p:nvSpPr>
          <p:cNvPr id="39938"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E5406-ED8C-4145-BB44-3F146B308A9E}" type="slidenum">
              <a:rPr lang="fr-FR" smtClean="0">
                <a:solidFill>
                  <a:srgbClr val="FFFFFF"/>
                </a:solidFill>
                <a:cs typeface="Arial" charset="0"/>
              </a:rPr>
              <a:pPr fontAlgn="base">
                <a:spcBef>
                  <a:spcPct val="0"/>
                </a:spcBef>
                <a:spcAft>
                  <a:spcPct val="0"/>
                </a:spcAft>
              </a:pPr>
              <a:t>16</a:t>
            </a:fld>
            <a:endParaRPr lang="fr-FR" smtClean="0">
              <a:solidFill>
                <a:srgbClr val="FFFFFF"/>
              </a:solidFill>
              <a:cs typeface="Arial" charset="0"/>
            </a:endParaRPr>
          </a:p>
        </p:txBody>
      </p:sp>
      <p:pic>
        <p:nvPicPr>
          <p:cNvPr id="39939" name="Picture 18" descr="art3128217_nuff01"/>
          <p:cNvPicPr>
            <a:picLocks noChangeAspect="1" noChangeArrowheads="1"/>
          </p:cNvPicPr>
          <p:nvPr/>
        </p:nvPicPr>
        <p:blipFill>
          <a:blip r:embed="rId2"/>
          <a:srcRect/>
          <a:stretch>
            <a:fillRect/>
          </a:stretch>
        </p:blipFill>
        <p:spPr bwMode="auto">
          <a:xfrm>
            <a:off x="6300788" y="1846263"/>
            <a:ext cx="1060450" cy="1081087"/>
          </a:xfrm>
          <a:prstGeom prst="rect">
            <a:avLst/>
          </a:prstGeom>
          <a:noFill/>
          <a:ln w="9525">
            <a:noFill/>
            <a:miter lim="800000"/>
            <a:headEnd/>
            <a:tailEnd/>
          </a:ln>
        </p:spPr>
      </p:pic>
      <p:pic>
        <p:nvPicPr>
          <p:cNvPr id="39940" name="Picture 3" descr="PC pour caisse P2V 9500 : PC pour caisse vendu en ligne sur point2vente.com">
            <a:hlinkClick r:id="rId3"/>
          </p:cNvPr>
          <p:cNvPicPr>
            <a:picLocks noChangeAspect="1" noChangeArrowheads="1"/>
          </p:cNvPicPr>
          <p:nvPr/>
        </p:nvPicPr>
        <p:blipFill>
          <a:blip r:embed="rId4"/>
          <a:srcRect/>
          <a:stretch>
            <a:fillRect/>
          </a:stretch>
        </p:blipFill>
        <p:spPr bwMode="auto">
          <a:xfrm>
            <a:off x="2844800" y="1773238"/>
            <a:ext cx="792163" cy="792162"/>
          </a:xfrm>
          <a:prstGeom prst="rect">
            <a:avLst/>
          </a:prstGeom>
          <a:noFill/>
          <a:ln w="9525">
            <a:noFill/>
            <a:miter lim="800000"/>
            <a:headEnd/>
            <a:tailEnd/>
          </a:ln>
        </p:spPr>
      </p:pic>
      <p:sp>
        <p:nvSpPr>
          <p:cNvPr id="39941" name="Rectangle 6"/>
          <p:cNvSpPr>
            <a:spLocks noChangeArrowheads="1"/>
          </p:cNvSpPr>
          <p:nvPr/>
        </p:nvSpPr>
        <p:spPr bwMode="auto">
          <a:xfrm>
            <a:off x="1189038" y="1412875"/>
            <a:ext cx="2089150" cy="942975"/>
          </a:xfrm>
          <a:prstGeom prst="rect">
            <a:avLst/>
          </a:prstGeom>
          <a:noFill/>
          <a:ln w="9525">
            <a:noFill/>
            <a:miter lim="800000"/>
            <a:headEnd/>
            <a:tailEnd/>
          </a:ln>
        </p:spPr>
        <p:txBody>
          <a:bodyPr/>
          <a:lstStyle/>
          <a:p>
            <a:r>
              <a:rPr lang="fr-FR" sz="900" b="1">
                <a:solidFill>
                  <a:srgbClr val="8344D4"/>
                </a:solidFill>
                <a:latin typeface="Verdana" pitchFamily="34" charset="0"/>
              </a:rPr>
              <a:t>Le terminal point de vente</a:t>
            </a:r>
            <a:r>
              <a:rPr lang="fr-FR" sz="900" b="1">
                <a:solidFill>
                  <a:srgbClr val="003591"/>
                </a:solidFill>
                <a:latin typeface="Verdana" pitchFamily="34" charset="0"/>
              </a:rPr>
              <a:t> </a:t>
            </a:r>
            <a:r>
              <a:rPr lang="fr-FR" sz="900" b="1">
                <a:latin typeface="Verdana" pitchFamily="34" charset="0"/>
              </a:rPr>
              <a:t>leasecom </a:t>
            </a:r>
            <a:r>
              <a:rPr lang="fr-FR" sz="900" b="1" baseline="30000">
                <a:latin typeface="Verdana" pitchFamily="34" charset="0"/>
              </a:rPr>
              <a:t>intégral</a:t>
            </a:r>
            <a:r>
              <a:rPr lang="fr-FR" sz="900">
                <a:latin typeface="Verdana" pitchFamily="34" charset="0"/>
              </a:rPr>
              <a:t>, vous permet d’accéder plus facilement </a:t>
            </a:r>
            <a:br>
              <a:rPr lang="fr-FR" sz="900">
                <a:latin typeface="Verdana" pitchFamily="34" charset="0"/>
              </a:rPr>
            </a:br>
            <a:r>
              <a:rPr lang="fr-FR" sz="900">
                <a:latin typeface="Verdana" pitchFamily="34" charset="0"/>
              </a:rPr>
              <a:t>à la nouvelle génération de</a:t>
            </a:r>
            <a:br>
              <a:rPr lang="fr-FR" sz="900">
                <a:latin typeface="Verdana" pitchFamily="34" charset="0"/>
              </a:rPr>
            </a:br>
            <a:r>
              <a:rPr lang="fr-FR" sz="900">
                <a:latin typeface="Verdana" pitchFamily="34" charset="0"/>
              </a:rPr>
              <a:t>PC caisse et de TPV</a:t>
            </a:r>
          </a:p>
        </p:txBody>
      </p:sp>
      <p:sp>
        <p:nvSpPr>
          <p:cNvPr id="39942" name="Rectangle 7"/>
          <p:cNvSpPr>
            <a:spLocks noChangeArrowheads="1"/>
          </p:cNvSpPr>
          <p:nvPr/>
        </p:nvSpPr>
        <p:spPr bwMode="auto">
          <a:xfrm>
            <a:off x="5942013" y="3502025"/>
            <a:ext cx="1943100" cy="1028700"/>
          </a:xfrm>
          <a:prstGeom prst="rect">
            <a:avLst/>
          </a:prstGeom>
          <a:noFill/>
          <a:ln w="9525">
            <a:noFill/>
            <a:miter lim="800000"/>
            <a:headEnd/>
            <a:tailEnd/>
          </a:ln>
        </p:spPr>
        <p:txBody>
          <a:bodyPr/>
          <a:lstStyle/>
          <a:p>
            <a:r>
              <a:rPr lang="fr-FR" sz="900" b="1">
                <a:solidFill>
                  <a:srgbClr val="8344D4"/>
                </a:solidFill>
                <a:latin typeface="Verdana" pitchFamily="34" charset="0"/>
              </a:rPr>
              <a:t>L’équipement laser</a:t>
            </a:r>
          </a:p>
          <a:p>
            <a:r>
              <a:rPr lang="fr-FR" sz="900">
                <a:latin typeface="Verdana" pitchFamily="34" charset="0"/>
              </a:rPr>
              <a:t>avec </a:t>
            </a:r>
            <a:r>
              <a:rPr lang="fr-FR" sz="900" b="1">
                <a:latin typeface="Verdana" pitchFamily="34" charset="0"/>
              </a:rPr>
              <a:t>leasecom </a:t>
            </a:r>
            <a:r>
              <a:rPr lang="fr-FR" sz="900" b="1" baseline="30000">
                <a:latin typeface="Verdana" pitchFamily="34" charset="0"/>
              </a:rPr>
              <a:t>intégral</a:t>
            </a:r>
            <a:r>
              <a:rPr lang="fr-FR" sz="900">
                <a:latin typeface="Verdana" pitchFamily="34" charset="0"/>
              </a:rPr>
              <a:t>, vous accédez facilement aux équipements laser pour les professions du B.T.P. et les géomètres.</a:t>
            </a:r>
          </a:p>
          <a:p>
            <a:endParaRPr lang="fr-FR">
              <a:latin typeface="Verdana" pitchFamily="34" charset="0"/>
            </a:endParaRPr>
          </a:p>
        </p:txBody>
      </p:sp>
      <p:sp>
        <p:nvSpPr>
          <p:cNvPr id="39943" name="Rectangle 8"/>
          <p:cNvSpPr>
            <a:spLocks noChangeArrowheads="1"/>
          </p:cNvSpPr>
          <p:nvPr/>
        </p:nvSpPr>
        <p:spPr bwMode="auto">
          <a:xfrm>
            <a:off x="4789488" y="1270000"/>
            <a:ext cx="2232025" cy="800100"/>
          </a:xfrm>
          <a:prstGeom prst="rect">
            <a:avLst/>
          </a:prstGeom>
          <a:noFill/>
          <a:ln w="9525">
            <a:noFill/>
            <a:miter lim="800000"/>
            <a:headEnd/>
            <a:tailEnd/>
          </a:ln>
        </p:spPr>
        <p:txBody>
          <a:bodyPr/>
          <a:lstStyle/>
          <a:p>
            <a:r>
              <a:rPr lang="fr-FR" sz="900" b="1">
                <a:solidFill>
                  <a:srgbClr val="8344D4"/>
                </a:solidFill>
                <a:latin typeface="Verdana" pitchFamily="34" charset="0"/>
              </a:rPr>
              <a:t>L’équipement de diagnostic</a:t>
            </a:r>
          </a:p>
          <a:p>
            <a:r>
              <a:rPr lang="fr-FR" sz="900" b="1">
                <a:latin typeface="Verdana" pitchFamily="34" charset="0"/>
              </a:rPr>
              <a:t>leasecom </a:t>
            </a:r>
            <a:r>
              <a:rPr lang="fr-FR" sz="900" b="1" baseline="30000">
                <a:latin typeface="Verdana" pitchFamily="34" charset="0"/>
              </a:rPr>
              <a:t>intégral</a:t>
            </a:r>
            <a:r>
              <a:rPr lang="fr-FR" sz="900">
                <a:latin typeface="Verdana" pitchFamily="34" charset="0"/>
              </a:rPr>
              <a:t> vous permet de vous équiper plus facilement des nouvelles technologies dédiés </a:t>
            </a:r>
            <a:br>
              <a:rPr lang="fr-FR" sz="900">
                <a:latin typeface="Verdana" pitchFamily="34" charset="0"/>
              </a:rPr>
            </a:br>
            <a:r>
              <a:rPr lang="fr-FR" sz="900">
                <a:latin typeface="Verdana" pitchFamily="34" charset="0"/>
              </a:rPr>
              <a:t>à tout type de diagnostic </a:t>
            </a:r>
          </a:p>
          <a:p>
            <a:endParaRPr lang="fr-FR" sz="900">
              <a:latin typeface="Verdana" pitchFamily="34" charset="0"/>
            </a:endParaRPr>
          </a:p>
        </p:txBody>
      </p:sp>
      <p:sp>
        <p:nvSpPr>
          <p:cNvPr id="46089" name="Oval 10"/>
          <p:cNvSpPr>
            <a:spLocks noChangeArrowheads="1"/>
          </p:cNvSpPr>
          <p:nvPr/>
        </p:nvSpPr>
        <p:spPr bwMode="auto">
          <a:xfrm>
            <a:off x="1476375" y="2222500"/>
            <a:ext cx="1257300" cy="949325"/>
          </a:xfrm>
          <a:prstGeom prst="ellipse">
            <a:avLst/>
          </a:prstGeom>
          <a:solidFill>
            <a:srgbClr val="8344D4"/>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fontAlgn="auto">
              <a:spcBef>
                <a:spcPts val="0"/>
              </a:spcBef>
              <a:spcAft>
                <a:spcPts val="0"/>
              </a:spcAft>
              <a:defRPr/>
            </a:pPr>
            <a:r>
              <a:rPr lang="fr-FR" sz="500" b="1" dirty="0">
                <a:solidFill>
                  <a:schemeClr val="bg1"/>
                </a:solidFill>
                <a:latin typeface="Verdana" pitchFamily="34" charset="0"/>
                <a:cs typeface="Arial" pitchFamily="34" charset="0"/>
              </a:rPr>
              <a:t>PC Caisse  </a:t>
            </a:r>
          </a:p>
          <a:p>
            <a:pPr algn="ctr" fontAlgn="auto">
              <a:spcBef>
                <a:spcPts val="0"/>
              </a:spcBef>
              <a:spcAft>
                <a:spcPts val="0"/>
              </a:spcAft>
              <a:defRPr/>
            </a:pPr>
            <a:r>
              <a:rPr lang="fr-FR" sz="500" b="1" dirty="0">
                <a:solidFill>
                  <a:schemeClr val="bg1"/>
                </a:solidFill>
                <a:latin typeface="Verdana" pitchFamily="34" charset="0"/>
                <a:cs typeface="Arial" pitchFamily="34" charset="0"/>
              </a:rPr>
              <a:t>et le terminal point de vente :</a:t>
            </a:r>
            <a:r>
              <a:rPr lang="fr-FR" sz="500" dirty="0">
                <a:solidFill>
                  <a:schemeClr val="bg1"/>
                </a:solidFill>
                <a:latin typeface="Verdana" pitchFamily="34" charset="0"/>
                <a:cs typeface="Arial" pitchFamily="34" charset="0"/>
              </a:rPr>
              <a:t> </a:t>
            </a:r>
          </a:p>
          <a:p>
            <a:pPr algn="ctr" fontAlgn="auto">
              <a:spcBef>
                <a:spcPts val="0"/>
              </a:spcBef>
              <a:spcAft>
                <a:spcPts val="0"/>
              </a:spcAft>
              <a:defRPr/>
            </a:pPr>
            <a:endParaRPr lang="fr-FR" sz="500" dirty="0">
              <a:solidFill>
                <a:schemeClr val="bg1"/>
              </a:solidFill>
              <a:latin typeface="Verdana" pitchFamily="34" charset="0"/>
              <a:cs typeface="Arial" pitchFamily="34" charset="0"/>
            </a:endParaRPr>
          </a:p>
          <a:p>
            <a:pPr algn="ctr" fontAlgn="auto">
              <a:spcBef>
                <a:spcPts val="0"/>
              </a:spcBef>
              <a:spcAft>
                <a:spcPts val="0"/>
              </a:spcAft>
              <a:defRPr/>
            </a:pPr>
            <a:r>
              <a:rPr lang="fr-FR" sz="900" b="1" dirty="0">
                <a:solidFill>
                  <a:schemeClr val="bg1"/>
                </a:solidFill>
                <a:latin typeface="Verdana" pitchFamily="34" charset="0"/>
                <a:cs typeface="Arial" pitchFamily="34" charset="0"/>
              </a:rPr>
              <a:t>39,59 €H.T</a:t>
            </a:r>
            <a:r>
              <a:rPr lang="fr-FR" sz="800" b="1" dirty="0">
                <a:solidFill>
                  <a:schemeClr val="bg1"/>
                </a:solidFill>
                <a:latin typeface="Verdana" pitchFamily="34" charset="0"/>
                <a:cs typeface="Arial" pitchFamily="34" charset="0"/>
              </a:rPr>
              <a:t>.</a:t>
            </a:r>
            <a:r>
              <a:rPr lang="fr-FR" sz="400" b="1" dirty="0">
                <a:solidFill>
                  <a:schemeClr val="bg1"/>
                </a:solidFill>
                <a:latin typeface="Verdana" pitchFamily="34" charset="0"/>
                <a:cs typeface="Arial" pitchFamily="34" charset="0"/>
              </a:rPr>
              <a:t>/mois*</a:t>
            </a:r>
            <a:r>
              <a:rPr lang="fr-FR" sz="800" dirty="0">
                <a:solidFill>
                  <a:schemeClr val="bg1"/>
                </a:solidFill>
                <a:latin typeface="Verdana" pitchFamily="34" charset="0"/>
                <a:cs typeface="Arial" pitchFamily="34" charset="0"/>
              </a:rPr>
              <a:t> </a:t>
            </a:r>
          </a:p>
          <a:p>
            <a:pPr algn="ctr" fontAlgn="auto">
              <a:spcBef>
                <a:spcPts val="0"/>
              </a:spcBef>
              <a:spcAft>
                <a:spcPts val="0"/>
              </a:spcAft>
              <a:defRPr/>
            </a:pPr>
            <a:r>
              <a:rPr lang="fr-FR" sz="500" dirty="0">
                <a:solidFill>
                  <a:schemeClr val="bg1"/>
                </a:solidFill>
                <a:latin typeface="Verdana" pitchFamily="34" charset="0"/>
                <a:cs typeface="Arial" pitchFamily="34" charset="0"/>
              </a:rPr>
              <a:t>matériels, installation, </a:t>
            </a:r>
          </a:p>
          <a:p>
            <a:pPr algn="ctr" fontAlgn="auto">
              <a:spcBef>
                <a:spcPts val="0"/>
              </a:spcBef>
              <a:spcAft>
                <a:spcPts val="0"/>
              </a:spcAft>
              <a:defRPr/>
            </a:pPr>
            <a:r>
              <a:rPr lang="fr-FR" sz="500" dirty="0">
                <a:solidFill>
                  <a:schemeClr val="bg1"/>
                </a:solidFill>
                <a:latin typeface="Verdana" pitchFamily="34" charset="0"/>
                <a:cs typeface="Arial" pitchFamily="34" charset="0"/>
              </a:rPr>
              <a:t>  et maintenance</a:t>
            </a:r>
            <a:endParaRPr lang="fr-FR" dirty="0">
              <a:solidFill>
                <a:schemeClr val="bg1"/>
              </a:solidFill>
              <a:latin typeface="Verdana" pitchFamily="34" charset="0"/>
              <a:cs typeface="Arial" pitchFamily="34" charset="0"/>
            </a:endParaRPr>
          </a:p>
        </p:txBody>
      </p:sp>
      <p:sp>
        <p:nvSpPr>
          <p:cNvPr id="46090" name="Oval 11"/>
          <p:cNvSpPr>
            <a:spLocks noChangeArrowheads="1"/>
          </p:cNvSpPr>
          <p:nvPr/>
        </p:nvSpPr>
        <p:spPr bwMode="auto">
          <a:xfrm>
            <a:off x="2484438" y="2708275"/>
            <a:ext cx="719137" cy="720725"/>
          </a:xfrm>
          <a:prstGeom prst="ellipse">
            <a:avLst/>
          </a:prstGeom>
          <a:solidFill>
            <a:schemeClr val="bg1">
              <a:lumMod val="65000"/>
            </a:schemeClr>
          </a:solidFill>
          <a:ln>
            <a:headEnd/>
            <a:tailEnd/>
          </a:ln>
        </p:spPr>
        <p:style>
          <a:lnRef idx="3">
            <a:schemeClr val="lt1"/>
          </a:lnRef>
          <a:fillRef idx="1">
            <a:schemeClr val="dk1"/>
          </a:fillRef>
          <a:effectRef idx="1">
            <a:schemeClr val="dk1"/>
          </a:effectRef>
          <a:fontRef idx="minor">
            <a:schemeClr val="lt1"/>
          </a:fontRef>
        </p:style>
        <p:txBody>
          <a:bodyPr wrap="none" anchor="ctr"/>
          <a:lstStyle/>
          <a:p>
            <a:pPr algn="ctr" fontAlgn="auto">
              <a:spcBef>
                <a:spcPts val="0"/>
              </a:spcBef>
              <a:spcAft>
                <a:spcPts val="0"/>
              </a:spcAft>
              <a:defRPr/>
            </a:pPr>
            <a:endParaRPr lang="fr-FR" sz="600" dirty="0">
              <a:latin typeface="Verdana" pitchFamily="34" charset="0"/>
              <a:cs typeface="Arial" pitchFamily="34" charset="0"/>
            </a:endParaRPr>
          </a:p>
          <a:p>
            <a:pPr algn="ctr" fontAlgn="auto">
              <a:spcBef>
                <a:spcPts val="0"/>
              </a:spcBef>
              <a:spcAft>
                <a:spcPts val="0"/>
              </a:spcAft>
              <a:defRPr/>
            </a:pPr>
            <a:r>
              <a:rPr lang="fr-FR" sz="1400" b="1" dirty="0">
                <a:latin typeface="Verdana" pitchFamily="34" charset="0"/>
                <a:cs typeface="Arial" pitchFamily="34" charset="0"/>
              </a:rPr>
              <a:t>+</a:t>
            </a:r>
          </a:p>
          <a:p>
            <a:pPr algn="ctr" fontAlgn="auto">
              <a:spcBef>
                <a:spcPts val="0"/>
              </a:spcBef>
              <a:spcAft>
                <a:spcPts val="0"/>
              </a:spcAft>
              <a:defRPr/>
            </a:pPr>
            <a:r>
              <a:rPr lang="fr-FR" sz="600" b="1" dirty="0">
                <a:latin typeface="Verdana" pitchFamily="34" charset="0"/>
                <a:cs typeface="Arial" pitchFamily="34" charset="0"/>
              </a:rPr>
              <a:t>Assurance</a:t>
            </a:r>
          </a:p>
          <a:p>
            <a:pPr algn="ctr" fontAlgn="auto">
              <a:spcBef>
                <a:spcPts val="0"/>
              </a:spcBef>
              <a:spcAft>
                <a:spcPts val="0"/>
              </a:spcAft>
              <a:defRPr/>
            </a:pPr>
            <a:r>
              <a:rPr lang="fr-FR" sz="600" b="1" dirty="0">
                <a:latin typeface="Verdana" pitchFamily="34" charset="0"/>
                <a:cs typeface="Arial" pitchFamily="34" charset="0"/>
              </a:rPr>
              <a:t>du matériel</a:t>
            </a:r>
          </a:p>
          <a:p>
            <a:pPr algn="ctr" fontAlgn="auto">
              <a:spcBef>
                <a:spcPts val="0"/>
              </a:spcBef>
              <a:spcAft>
                <a:spcPts val="0"/>
              </a:spcAft>
              <a:defRPr/>
            </a:pPr>
            <a:r>
              <a:rPr lang="fr-FR" sz="600" b="1" dirty="0">
                <a:latin typeface="Verdana" pitchFamily="34" charset="0"/>
                <a:cs typeface="Arial" pitchFamily="34" charset="0"/>
              </a:rPr>
              <a:t>compris</a:t>
            </a:r>
          </a:p>
          <a:p>
            <a:pPr algn="ctr" fontAlgn="auto">
              <a:spcBef>
                <a:spcPts val="0"/>
              </a:spcBef>
              <a:spcAft>
                <a:spcPts val="0"/>
              </a:spcAft>
              <a:defRPr/>
            </a:pPr>
            <a:endParaRPr lang="fr-FR" sz="600" dirty="0">
              <a:latin typeface="Verdana" pitchFamily="34" charset="0"/>
              <a:cs typeface="Arial" pitchFamily="34" charset="0"/>
            </a:endParaRPr>
          </a:p>
        </p:txBody>
      </p:sp>
      <p:sp>
        <p:nvSpPr>
          <p:cNvPr id="46091" name="Oval 12"/>
          <p:cNvSpPr>
            <a:spLocks noChangeArrowheads="1"/>
          </p:cNvSpPr>
          <p:nvPr/>
        </p:nvSpPr>
        <p:spPr bwMode="auto">
          <a:xfrm>
            <a:off x="5724525" y="4581525"/>
            <a:ext cx="1196975" cy="895350"/>
          </a:xfrm>
          <a:prstGeom prst="ellipse">
            <a:avLst/>
          </a:prstGeom>
          <a:solidFill>
            <a:srgbClr val="8344D4"/>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fontAlgn="auto">
              <a:spcBef>
                <a:spcPts val="0"/>
              </a:spcBef>
              <a:spcAft>
                <a:spcPts val="0"/>
              </a:spcAft>
              <a:defRPr/>
            </a:pPr>
            <a:r>
              <a:rPr lang="fr-FR" sz="600" b="1" dirty="0">
                <a:solidFill>
                  <a:schemeClr val="bg1"/>
                </a:solidFill>
                <a:latin typeface="Verdana" pitchFamily="34" charset="0"/>
                <a:cs typeface="Arial" pitchFamily="34" charset="0"/>
              </a:rPr>
              <a:t>Disponible à partir </a:t>
            </a:r>
            <a:br>
              <a:rPr lang="fr-FR" sz="600" b="1" dirty="0">
                <a:solidFill>
                  <a:schemeClr val="bg1"/>
                </a:solidFill>
                <a:latin typeface="Verdana" pitchFamily="34" charset="0"/>
                <a:cs typeface="Arial" pitchFamily="34" charset="0"/>
              </a:rPr>
            </a:br>
            <a:r>
              <a:rPr lang="fr-FR" sz="600" b="1" dirty="0">
                <a:solidFill>
                  <a:schemeClr val="bg1"/>
                </a:solidFill>
                <a:latin typeface="Verdana" pitchFamily="34" charset="0"/>
                <a:cs typeface="Arial" pitchFamily="34" charset="0"/>
              </a:rPr>
              <a:t>de:</a:t>
            </a:r>
            <a:endParaRPr lang="fr-FR" sz="600" dirty="0">
              <a:solidFill>
                <a:schemeClr val="bg1"/>
              </a:solidFill>
              <a:latin typeface="Verdana" pitchFamily="34" charset="0"/>
              <a:cs typeface="Arial" pitchFamily="34" charset="0"/>
            </a:endParaRPr>
          </a:p>
          <a:p>
            <a:pPr algn="ctr" fontAlgn="auto">
              <a:spcBef>
                <a:spcPts val="0"/>
              </a:spcBef>
              <a:spcAft>
                <a:spcPts val="0"/>
              </a:spcAft>
              <a:defRPr/>
            </a:pPr>
            <a:endParaRPr lang="fr-FR" sz="600" dirty="0">
              <a:solidFill>
                <a:schemeClr val="bg1"/>
              </a:solidFill>
              <a:latin typeface="Verdana" pitchFamily="34" charset="0"/>
              <a:cs typeface="Arial" pitchFamily="34" charset="0"/>
            </a:endParaRPr>
          </a:p>
          <a:p>
            <a:pPr algn="ctr" fontAlgn="auto">
              <a:spcBef>
                <a:spcPts val="0"/>
              </a:spcBef>
              <a:spcAft>
                <a:spcPts val="0"/>
              </a:spcAft>
              <a:defRPr/>
            </a:pPr>
            <a:r>
              <a:rPr lang="fr-FR" sz="900" b="1" dirty="0">
                <a:solidFill>
                  <a:schemeClr val="bg1"/>
                </a:solidFill>
                <a:latin typeface="Verdana" pitchFamily="34" charset="0"/>
                <a:cs typeface="Arial" pitchFamily="34" charset="0"/>
              </a:rPr>
              <a:t>40.92 €H.T</a:t>
            </a:r>
            <a:r>
              <a:rPr lang="fr-FR" sz="800" b="1" dirty="0">
                <a:solidFill>
                  <a:schemeClr val="bg1"/>
                </a:solidFill>
                <a:latin typeface="Verdana" pitchFamily="34" charset="0"/>
                <a:cs typeface="Arial" pitchFamily="34" charset="0"/>
              </a:rPr>
              <a:t>.</a:t>
            </a:r>
            <a:r>
              <a:rPr lang="fr-FR" sz="400" b="1" dirty="0">
                <a:solidFill>
                  <a:schemeClr val="bg1"/>
                </a:solidFill>
                <a:latin typeface="Verdana" pitchFamily="34" charset="0"/>
                <a:cs typeface="Arial" pitchFamily="34" charset="0"/>
              </a:rPr>
              <a:t>/mois*</a:t>
            </a:r>
            <a:r>
              <a:rPr lang="fr-FR" sz="800" dirty="0">
                <a:solidFill>
                  <a:schemeClr val="bg1"/>
                </a:solidFill>
                <a:latin typeface="Verdana" pitchFamily="34" charset="0"/>
                <a:cs typeface="Arial" pitchFamily="34" charset="0"/>
              </a:rPr>
              <a:t> </a:t>
            </a:r>
          </a:p>
          <a:p>
            <a:pPr algn="ctr" fontAlgn="auto">
              <a:spcBef>
                <a:spcPts val="0"/>
              </a:spcBef>
              <a:spcAft>
                <a:spcPts val="0"/>
              </a:spcAft>
              <a:defRPr/>
            </a:pPr>
            <a:r>
              <a:rPr lang="fr-FR" sz="500" dirty="0">
                <a:solidFill>
                  <a:schemeClr val="bg1"/>
                </a:solidFill>
                <a:latin typeface="Verdana" pitchFamily="34" charset="0"/>
                <a:cs typeface="Arial" pitchFamily="34" charset="0"/>
              </a:rPr>
              <a:t>Matériels, Installation, </a:t>
            </a:r>
          </a:p>
          <a:p>
            <a:pPr algn="ctr" fontAlgn="auto">
              <a:spcBef>
                <a:spcPts val="0"/>
              </a:spcBef>
              <a:spcAft>
                <a:spcPts val="0"/>
              </a:spcAft>
              <a:defRPr/>
            </a:pPr>
            <a:r>
              <a:rPr lang="fr-FR" sz="500" dirty="0">
                <a:solidFill>
                  <a:schemeClr val="bg1"/>
                </a:solidFill>
                <a:latin typeface="Verdana" pitchFamily="34" charset="0"/>
                <a:cs typeface="Arial" pitchFamily="34" charset="0"/>
              </a:rPr>
              <a:t> Maintenance</a:t>
            </a:r>
          </a:p>
        </p:txBody>
      </p:sp>
      <p:sp>
        <p:nvSpPr>
          <p:cNvPr id="39947" name="Text Box 15"/>
          <p:cNvSpPr txBox="1">
            <a:spLocks noChangeArrowheads="1"/>
          </p:cNvSpPr>
          <p:nvPr/>
        </p:nvSpPr>
        <p:spPr bwMode="auto">
          <a:xfrm>
            <a:off x="468313" y="6013450"/>
            <a:ext cx="8353425" cy="369888"/>
          </a:xfrm>
          <a:prstGeom prst="rect">
            <a:avLst/>
          </a:prstGeom>
          <a:noFill/>
          <a:ln w="9525">
            <a:noFill/>
            <a:miter lim="800000"/>
            <a:headEnd/>
            <a:tailEnd/>
          </a:ln>
        </p:spPr>
        <p:txBody>
          <a:bodyPr>
            <a:spAutoFit/>
          </a:bodyPr>
          <a:lstStyle/>
          <a:p>
            <a:r>
              <a:rPr lang="fr-FR" sz="600">
                <a:latin typeface="Verdana" pitchFamily="34" charset="0"/>
              </a:rPr>
              <a:t>Exemple de loyers en location sur des solutions technologiques proposées par des Partenaires revendeurs </a:t>
            </a:r>
            <a:r>
              <a:rPr lang="fr-FR" sz="600" b="1">
                <a:latin typeface="Verdana" pitchFamily="34" charset="0"/>
              </a:rPr>
              <a:t>leasecom</a:t>
            </a:r>
            <a:r>
              <a:rPr lang="fr-FR" sz="600">
                <a:latin typeface="Verdana" pitchFamily="34" charset="0"/>
              </a:rPr>
              <a:t>. Les loyers présentés ne sont pas contractuels et ne constituent en aucun cas une proposition commerciale. La maintenance est effectuée par le Partenaire revendeur, elle est prélevée en même temps que le loyer et reversée au Partenaire revendeur qui est seul responsable de l’exécution des services techniques rendus pendant la durée du contrat.</a:t>
            </a:r>
          </a:p>
        </p:txBody>
      </p:sp>
      <p:pic>
        <p:nvPicPr>
          <p:cNvPr id="39948" name="Picture 17" descr="Terminal Point de Vente 15&quot; - PANASONIC Stingray JS-950WS Equipez vous d'un terminal point de vente">
            <a:hlinkClick r:id="rId5"/>
          </p:cNvPr>
          <p:cNvPicPr>
            <a:picLocks noChangeAspect="1" noChangeArrowheads="1"/>
          </p:cNvPicPr>
          <p:nvPr/>
        </p:nvPicPr>
        <p:blipFill>
          <a:blip r:embed="rId6"/>
          <a:srcRect/>
          <a:stretch>
            <a:fillRect/>
          </a:stretch>
        </p:blipFill>
        <p:spPr bwMode="auto">
          <a:xfrm>
            <a:off x="3060700" y="1125538"/>
            <a:ext cx="792163" cy="792162"/>
          </a:xfrm>
          <a:prstGeom prst="rect">
            <a:avLst/>
          </a:prstGeom>
          <a:noFill/>
          <a:ln w="9525">
            <a:noFill/>
            <a:miter lim="800000"/>
            <a:headEnd/>
            <a:tailEnd/>
          </a:ln>
        </p:spPr>
      </p:pic>
      <p:pic>
        <p:nvPicPr>
          <p:cNvPr id="39949" name="Picture 19" descr="Topcon_GTS_105n_2"/>
          <p:cNvPicPr>
            <a:picLocks noChangeAspect="1" noChangeArrowheads="1"/>
          </p:cNvPicPr>
          <p:nvPr/>
        </p:nvPicPr>
        <p:blipFill>
          <a:blip r:embed="rId7"/>
          <a:srcRect/>
          <a:stretch>
            <a:fillRect/>
          </a:stretch>
        </p:blipFill>
        <p:spPr bwMode="auto">
          <a:xfrm>
            <a:off x="5149850" y="3789363"/>
            <a:ext cx="609600" cy="1152525"/>
          </a:xfrm>
          <a:prstGeom prst="rect">
            <a:avLst/>
          </a:prstGeom>
          <a:noFill/>
          <a:ln w="9525">
            <a:noFill/>
            <a:miter lim="800000"/>
            <a:headEnd/>
            <a:tailEnd/>
          </a:ln>
        </p:spPr>
      </p:pic>
      <p:sp>
        <p:nvSpPr>
          <p:cNvPr id="39950" name="Rectangle 21"/>
          <p:cNvSpPr>
            <a:spLocks noChangeArrowheads="1"/>
          </p:cNvSpPr>
          <p:nvPr/>
        </p:nvSpPr>
        <p:spPr bwMode="auto">
          <a:xfrm>
            <a:off x="971550" y="3860800"/>
            <a:ext cx="1943100" cy="800100"/>
          </a:xfrm>
          <a:prstGeom prst="rect">
            <a:avLst/>
          </a:prstGeom>
          <a:noFill/>
          <a:ln w="9525">
            <a:noFill/>
            <a:miter lim="800000"/>
            <a:headEnd/>
            <a:tailEnd/>
          </a:ln>
        </p:spPr>
        <p:txBody>
          <a:bodyPr/>
          <a:lstStyle/>
          <a:p>
            <a:r>
              <a:rPr lang="fr-FR" sz="900" b="1">
                <a:solidFill>
                  <a:srgbClr val="8344D4"/>
                </a:solidFill>
                <a:latin typeface="Verdana" pitchFamily="34" charset="0"/>
              </a:rPr>
              <a:t>Tablette numérique</a:t>
            </a:r>
          </a:p>
          <a:p>
            <a:r>
              <a:rPr lang="fr-FR" sz="900" b="1">
                <a:latin typeface="Verdana" pitchFamily="34" charset="0"/>
              </a:rPr>
              <a:t>leasecom </a:t>
            </a:r>
            <a:r>
              <a:rPr lang="fr-FR" sz="900" b="1" baseline="30000">
                <a:latin typeface="Verdana" pitchFamily="34" charset="0"/>
              </a:rPr>
              <a:t>intégral</a:t>
            </a:r>
            <a:r>
              <a:rPr lang="fr-FR" sz="900">
                <a:latin typeface="Verdana" pitchFamily="34" charset="0"/>
              </a:rPr>
              <a:t> vous permet d’accéder plus facilement </a:t>
            </a:r>
            <a:br>
              <a:rPr lang="fr-FR" sz="900">
                <a:latin typeface="Verdana" pitchFamily="34" charset="0"/>
              </a:rPr>
            </a:br>
            <a:r>
              <a:rPr lang="fr-FR" sz="900">
                <a:latin typeface="Verdana" pitchFamily="34" charset="0"/>
              </a:rPr>
              <a:t>aux nouvelles </a:t>
            </a:r>
            <a:r>
              <a:rPr lang="fr-FR" sz="900" b="1">
                <a:latin typeface="Verdana" pitchFamily="34" charset="0"/>
              </a:rPr>
              <a:t>technologies mobiles de la communication</a:t>
            </a:r>
            <a:endParaRPr lang="fr-FR" sz="900">
              <a:latin typeface="Verdana" pitchFamily="34" charset="0"/>
            </a:endParaRPr>
          </a:p>
        </p:txBody>
      </p:sp>
      <p:pic>
        <p:nvPicPr>
          <p:cNvPr id="39951" name="Picture 22" descr="apple-tablet-ipad"/>
          <p:cNvPicPr>
            <a:picLocks noChangeAspect="1" noChangeArrowheads="1"/>
          </p:cNvPicPr>
          <p:nvPr/>
        </p:nvPicPr>
        <p:blipFill>
          <a:blip r:embed="rId8"/>
          <a:srcRect/>
          <a:stretch>
            <a:fillRect/>
          </a:stretch>
        </p:blipFill>
        <p:spPr bwMode="auto">
          <a:xfrm>
            <a:off x="2916238" y="3862388"/>
            <a:ext cx="1223962" cy="833437"/>
          </a:xfrm>
          <a:prstGeom prst="rect">
            <a:avLst/>
          </a:prstGeom>
          <a:noFill/>
          <a:ln w="9525">
            <a:noFill/>
            <a:miter lim="800000"/>
            <a:headEnd/>
            <a:tailEnd/>
          </a:ln>
        </p:spPr>
      </p:pic>
      <p:sp>
        <p:nvSpPr>
          <p:cNvPr id="46099" name="Oval 23"/>
          <p:cNvSpPr>
            <a:spLocks noChangeArrowheads="1"/>
          </p:cNvSpPr>
          <p:nvPr/>
        </p:nvSpPr>
        <p:spPr bwMode="auto">
          <a:xfrm>
            <a:off x="1908175" y="4654550"/>
            <a:ext cx="1184275" cy="893763"/>
          </a:xfrm>
          <a:prstGeom prst="ellipse">
            <a:avLst/>
          </a:prstGeom>
          <a:solidFill>
            <a:srgbClr val="8344D4"/>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fontAlgn="auto">
              <a:spcBef>
                <a:spcPts val="0"/>
              </a:spcBef>
              <a:spcAft>
                <a:spcPts val="0"/>
              </a:spcAft>
              <a:defRPr/>
            </a:pPr>
            <a:r>
              <a:rPr lang="fr-FR" sz="500" b="1" dirty="0">
                <a:solidFill>
                  <a:srgbClr val="000066"/>
                </a:solidFill>
                <a:latin typeface="Verdana" pitchFamily="34" charset="0"/>
                <a:cs typeface="Arial" pitchFamily="34" charset="0"/>
              </a:rPr>
              <a:t>:</a:t>
            </a:r>
            <a:r>
              <a:rPr lang="fr-FR" sz="500" dirty="0">
                <a:solidFill>
                  <a:srgbClr val="000066"/>
                </a:solidFill>
                <a:latin typeface="Verdana" pitchFamily="34" charset="0"/>
                <a:cs typeface="Arial" pitchFamily="34" charset="0"/>
              </a:rPr>
              <a:t> </a:t>
            </a:r>
          </a:p>
          <a:p>
            <a:pPr algn="ctr" fontAlgn="auto">
              <a:spcBef>
                <a:spcPts val="0"/>
              </a:spcBef>
              <a:spcAft>
                <a:spcPts val="0"/>
              </a:spcAft>
              <a:defRPr/>
            </a:pPr>
            <a:r>
              <a:rPr lang="fr-FR" sz="900" b="1" dirty="0">
                <a:solidFill>
                  <a:schemeClr val="bg1"/>
                </a:solidFill>
                <a:latin typeface="Verdana" pitchFamily="34" charset="0"/>
                <a:cs typeface="Arial" pitchFamily="34" charset="0"/>
              </a:rPr>
              <a:t>21,66 €H.T</a:t>
            </a:r>
            <a:r>
              <a:rPr lang="fr-FR" sz="800" b="1" dirty="0">
                <a:solidFill>
                  <a:schemeClr val="bg1"/>
                </a:solidFill>
                <a:latin typeface="Verdana" pitchFamily="34" charset="0"/>
                <a:cs typeface="Arial" pitchFamily="34" charset="0"/>
              </a:rPr>
              <a:t>.</a:t>
            </a:r>
            <a:r>
              <a:rPr lang="fr-FR" sz="400" b="1" dirty="0">
                <a:solidFill>
                  <a:schemeClr val="bg1"/>
                </a:solidFill>
                <a:latin typeface="Verdana" pitchFamily="34" charset="0"/>
                <a:cs typeface="Arial" pitchFamily="34" charset="0"/>
              </a:rPr>
              <a:t>/mois*</a:t>
            </a:r>
            <a:r>
              <a:rPr lang="fr-FR" sz="800" dirty="0">
                <a:solidFill>
                  <a:schemeClr val="bg1"/>
                </a:solidFill>
                <a:latin typeface="Verdana" pitchFamily="34" charset="0"/>
                <a:cs typeface="Arial" pitchFamily="34" charset="0"/>
              </a:rPr>
              <a:t> </a:t>
            </a:r>
          </a:p>
          <a:p>
            <a:pPr algn="ctr" fontAlgn="auto">
              <a:spcBef>
                <a:spcPts val="0"/>
              </a:spcBef>
              <a:spcAft>
                <a:spcPts val="0"/>
              </a:spcAft>
              <a:defRPr/>
            </a:pPr>
            <a:r>
              <a:rPr lang="fr-FR" sz="500" dirty="0">
                <a:solidFill>
                  <a:schemeClr val="bg1"/>
                </a:solidFill>
                <a:latin typeface="Verdana" pitchFamily="34" charset="0"/>
                <a:cs typeface="Arial" pitchFamily="34" charset="0"/>
              </a:rPr>
              <a:t>matériels, installation, </a:t>
            </a:r>
          </a:p>
          <a:p>
            <a:pPr algn="ctr" fontAlgn="auto">
              <a:spcBef>
                <a:spcPts val="0"/>
              </a:spcBef>
              <a:spcAft>
                <a:spcPts val="0"/>
              </a:spcAft>
              <a:defRPr/>
            </a:pPr>
            <a:r>
              <a:rPr lang="fr-FR" sz="500" dirty="0">
                <a:solidFill>
                  <a:schemeClr val="bg1"/>
                </a:solidFill>
                <a:latin typeface="Verdana" pitchFamily="34" charset="0"/>
                <a:cs typeface="Arial" pitchFamily="34" charset="0"/>
              </a:rPr>
              <a:t>  et maintenance</a:t>
            </a:r>
            <a:endParaRPr lang="fr-FR" dirty="0">
              <a:solidFill>
                <a:schemeClr val="bg1"/>
              </a:solidFill>
              <a:latin typeface="Verdana" pitchFamily="34" charset="0"/>
              <a:cs typeface="Arial" pitchFamily="34" charset="0"/>
            </a:endParaRPr>
          </a:p>
        </p:txBody>
      </p:sp>
      <p:sp>
        <p:nvSpPr>
          <p:cNvPr id="419865" name="AutoShape 25"/>
          <p:cNvSpPr>
            <a:spLocks noChangeArrowheads="1"/>
          </p:cNvSpPr>
          <p:nvPr/>
        </p:nvSpPr>
        <p:spPr bwMode="auto">
          <a:xfrm>
            <a:off x="4573588" y="2927350"/>
            <a:ext cx="431800" cy="431800"/>
          </a:xfrm>
          <a:prstGeom prst="roundRect">
            <a:avLst>
              <a:gd name="adj" fmla="val 16667"/>
            </a:avLst>
          </a:prstGeom>
          <a:solidFill>
            <a:srgbClr val="E53138"/>
          </a:solidFill>
          <a:ln w="9525">
            <a:noFill/>
            <a:round/>
            <a:headEnd/>
            <a:tailEnd/>
          </a:ln>
          <a:effectLst>
            <a:outerShdw blurRad="50800" dist="38100" dir="8100000" algn="tr" rotWithShape="0">
              <a:prstClr val="black">
                <a:alpha val="40000"/>
              </a:prstClr>
            </a:outerShdw>
          </a:effectLst>
        </p:spPr>
        <p:txBody>
          <a:bodyPr wrap="none" anchor="ctr"/>
          <a:lstStyle/>
          <a:p>
            <a:pPr fontAlgn="auto">
              <a:spcBef>
                <a:spcPts val="0"/>
              </a:spcBef>
              <a:spcAft>
                <a:spcPts val="0"/>
              </a:spcAft>
              <a:defRPr/>
            </a:pPr>
            <a:endParaRPr lang="fr-FR" dirty="0">
              <a:latin typeface="Verdana" pitchFamily="34" charset="0"/>
              <a:cs typeface="+mn-cs"/>
            </a:endParaRPr>
          </a:p>
        </p:txBody>
      </p:sp>
      <p:cxnSp>
        <p:nvCxnSpPr>
          <p:cNvPr id="46102" name="AutoShape 26"/>
          <p:cNvCxnSpPr>
            <a:cxnSpLocks noChangeShapeType="1"/>
          </p:cNvCxnSpPr>
          <p:nvPr/>
        </p:nvCxnSpPr>
        <p:spPr bwMode="auto">
          <a:xfrm>
            <a:off x="3636963" y="2493963"/>
            <a:ext cx="792162" cy="585787"/>
          </a:xfrm>
          <a:prstGeom prst="bentConnector3">
            <a:avLst>
              <a:gd name="adj1" fmla="val 49898"/>
            </a:avLst>
          </a:prstGeom>
          <a:ln>
            <a:solidFill>
              <a:srgbClr val="C00000"/>
            </a:solidFill>
            <a:headEnd type="diamond" w="med" len="med"/>
            <a:tailEnd type="diamond" w="med" len="med"/>
          </a:ln>
        </p:spPr>
        <p:style>
          <a:lnRef idx="3">
            <a:schemeClr val="accent2"/>
          </a:lnRef>
          <a:fillRef idx="0">
            <a:schemeClr val="accent2"/>
          </a:fillRef>
          <a:effectRef idx="2">
            <a:schemeClr val="accent2"/>
          </a:effectRef>
          <a:fontRef idx="minor">
            <a:schemeClr val="tx1"/>
          </a:fontRef>
        </p:style>
      </p:cxnSp>
      <p:cxnSp>
        <p:nvCxnSpPr>
          <p:cNvPr id="46103" name="AutoShape 27"/>
          <p:cNvCxnSpPr>
            <a:cxnSpLocks noChangeShapeType="1"/>
          </p:cNvCxnSpPr>
          <p:nvPr/>
        </p:nvCxnSpPr>
        <p:spPr bwMode="auto">
          <a:xfrm rot="5400000">
            <a:off x="4284663" y="3502025"/>
            <a:ext cx="433388" cy="433387"/>
          </a:xfrm>
          <a:prstGeom prst="bentConnector3">
            <a:avLst>
              <a:gd name="adj1" fmla="val 49815"/>
            </a:avLst>
          </a:prstGeom>
          <a:ln>
            <a:solidFill>
              <a:srgbClr val="C00000"/>
            </a:solidFill>
            <a:headEnd type="diamond" w="med" len="med"/>
            <a:tailEnd type="diamond" w="med" len="med"/>
          </a:ln>
        </p:spPr>
        <p:style>
          <a:lnRef idx="3">
            <a:schemeClr val="accent2"/>
          </a:lnRef>
          <a:fillRef idx="0">
            <a:schemeClr val="accent2"/>
          </a:fillRef>
          <a:effectRef idx="2">
            <a:schemeClr val="accent2"/>
          </a:effectRef>
          <a:fontRef idx="minor">
            <a:schemeClr val="tx1"/>
          </a:fontRef>
        </p:style>
      </p:cxnSp>
      <p:cxnSp>
        <p:nvCxnSpPr>
          <p:cNvPr id="46104" name="AutoShape 28"/>
          <p:cNvCxnSpPr>
            <a:cxnSpLocks noChangeShapeType="1"/>
          </p:cNvCxnSpPr>
          <p:nvPr/>
        </p:nvCxnSpPr>
        <p:spPr bwMode="auto">
          <a:xfrm>
            <a:off x="5076825" y="3141663"/>
            <a:ext cx="720725" cy="576262"/>
          </a:xfrm>
          <a:prstGeom prst="bentConnector3">
            <a:avLst>
              <a:gd name="adj1" fmla="val 50000"/>
            </a:avLst>
          </a:prstGeom>
          <a:ln>
            <a:solidFill>
              <a:srgbClr val="C00000"/>
            </a:solidFill>
            <a:headEnd type="diamond" w="med" len="med"/>
            <a:tailEnd type="diamond" w="med" len="med"/>
          </a:ln>
        </p:spPr>
        <p:style>
          <a:lnRef idx="3">
            <a:schemeClr val="accent2"/>
          </a:lnRef>
          <a:fillRef idx="0">
            <a:schemeClr val="accent2"/>
          </a:fillRef>
          <a:effectRef idx="2">
            <a:schemeClr val="accent2"/>
          </a:effectRef>
          <a:fontRef idx="minor">
            <a:schemeClr val="tx1"/>
          </a:fontRef>
        </p:style>
      </p:cxnSp>
      <p:cxnSp>
        <p:nvCxnSpPr>
          <p:cNvPr id="46105" name="AutoShape 29"/>
          <p:cNvCxnSpPr>
            <a:cxnSpLocks noChangeShapeType="1"/>
          </p:cNvCxnSpPr>
          <p:nvPr/>
        </p:nvCxnSpPr>
        <p:spPr bwMode="auto">
          <a:xfrm rot="-5400000">
            <a:off x="4825207" y="2313781"/>
            <a:ext cx="576262" cy="504825"/>
          </a:xfrm>
          <a:prstGeom prst="bentConnector3">
            <a:avLst>
              <a:gd name="adj1" fmla="val 49861"/>
            </a:avLst>
          </a:prstGeom>
          <a:ln>
            <a:solidFill>
              <a:srgbClr val="C00000"/>
            </a:solidFill>
            <a:headEnd type="diamond" w="med" len="med"/>
            <a:tailEnd type="diamond" w="med" len="med"/>
          </a:ln>
        </p:spPr>
        <p:style>
          <a:lnRef idx="3">
            <a:schemeClr val="accent2"/>
          </a:lnRef>
          <a:fillRef idx="0">
            <a:schemeClr val="accent2"/>
          </a:fillRef>
          <a:effectRef idx="2">
            <a:schemeClr val="accent2"/>
          </a:effectRef>
          <a:fontRef idx="minor">
            <a:schemeClr val="tx1"/>
          </a:fontRef>
        </p:style>
      </p:cxnSp>
      <p:sp>
        <p:nvSpPr>
          <p:cNvPr id="46106" name="Oval 9"/>
          <p:cNvSpPr>
            <a:spLocks noChangeArrowheads="1"/>
          </p:cNvSpPr>
          <p:nvPr/>
        </p:nvSpPr>
        <p:spPr bwMode="auto">
          <a:xfrm>
            <a:off x="5221288" y="2060575"/>
            <a:ext cx="1079500" cy="793750"/>
          </a:xfrm>
          <a:prstGeom prst="ellipse">
            <a:avLst/>
          </a:prstGeom>
          <a:solidFill>
            <a:srgbClr val="8344D4"/>
          </a:solidFill>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fontAlgn="auto">
              <a:spcBef>
                <a:spcPts val="0"/>
              </a:spcBef>
              <a:spcAft>
                <a:spcPts val="0"/>
              </a:spcAft>
              <a:defRPr/>
            </a:pPr>
            <a:r>
              <a:rPr lang="fr-FR" sz="200" b="1" dirty="0">
                <a:latin typeface="Verdana" pitchFamily="34" charset="0"/>
                <a:cs typeface="Arial" pitchFamily="34" charset="0"/>
              </a:rPr>
              <a:t/>
            </a:r>
            <a:br>
              <a:rPr lang="fr-FR" sz="200" b="1" dirty="0">
                <a:latin typeface="Verdana" pitchFamily="34" charset="0"/>
                <a:cs typeface="Arial" pitchFamily="34" charset="0"/>
              </a:rPr>
            </a:br>
            <a:r>
              <a:rPr lang="fr-FR" sz="200" b="1" dirty="0">
                <a:latin typeface="Verdana" pitchFamily="34" charset="0"/>
                <a:cs typeface="Arial" pitchFamily="34" charset="0"/>
              </a:rPr>
              <a:t> </a:t>
            </a:r>
            <a:r>
              <a:rPr lang="fr-FR" sz="600" b="1" dirty="0">
                <a:solidFill>
                  <a:srgbClr val="000066"/>
                </a:solidFill>
                <a:latin typeface="Verdana" pitchFamily="34" charset="0"/>
                <a:cs typeface="Arial" pitchFamily="34" charset="0"/>
              </a:rPr>
              <a:t/>
            </a:r>
            <a:br>
              <a:rPr lang="fr-FR" sz="600" b="1" dirty="0">
                <a:solidFill>
                  <a:srgbClr val="000066"/>
                </a:solidFill>
                <a:latin typeface="Verdana" pitchFamily="34" charset="0"/>
                <a:cs typeface="Arial" pitchFamily="34" charset="0"/>
              </a:rPr>
            </a:br>
            <a:r>
              <a:rPr lang="fr-FR" sz="600" b="1" dirty="0">
                <a:solidFill>
                  <a:schemeClr val="bg1"/>
                </a:solidFill>
                <a:latin typeface="Verdana" pitchFamily="34" charset="0"/>
                <a:cs typeface="Arial" pitchFamily="34" charset="0"/>
              </a:rPr>
              <a:t>Disponible à partir de:</a:t>
            </a:r>
            <a:r>
              <a:rPr lang="fr-FR" sz="600" dirty="0">
                <a:solidFill>
                  <a:schemeClr val="bg1"/>
                </a:solidFill>
                <a:latin typeface="Verdana" pitchFamily="34" charset="0"/>
                <a:cs typeface="Arial" pitchFamily="34" charset="0"/>
              </a:rPr>
              <a:t> </a:t>
            </a:r>
          </a:p>
          <a:p>
            <a:pPr algn="ctr" fontAlgn="auto">
              <a:spcBef>
                <a:spcPts val="0"/>
              </a:spcBef>
              <a:spcAft>
                <a:spcPts val="0"/>
              </a:spcAft>
              <a:defRPr/>
            </a:pPr>
            <a:endParaRPr lang="fr-FR" sz="600" dirty="0">
              <a:solidFill>
                <a:schemeClr val="bg1"/>
              </a:solidFill>
              <a:latin typeface="Verdana" pitchFamily="34" charset="0"/>
              <a:cs typeface="Arial" pitchFamily="34" charset="0"/>
            </a:endParaRPr>
          </a:p>
          <a:p>
            <a:pPr algn="ctr" fontAlgn="auto">
              <a:spcBef>
                <a:spcPts val="0"/>
              </a:spcBef>
              <a:spcAft>
                <a:spcPts val="0"/>
              </a:spcAft>
              <a:defRPr/>
            </a:pPr>
            <a:r>
              <a:rPr lang="fr-FR" sz="900" b="1" dirty="0">
                <a:solidFill>
                  <a:schemeClr val="bg1"/>
                </a:solidFill>
                <a:latin typeface="Verdana" pitchFamily="34" charset="0"/>
                <a:cs typeface="Arial" pitchFamily="34" charset="0"/>
              </a:rPr>
              <a:t>26.88 €H.T</a:t>
            </a:r>
            <a:r>
              <a:rPr lang="fr-FR" sz="800" b="1" dirty="0">
                <a:solidFill>
                  <a:schemeClr val="bg1"/>
                </a:solidFill>
                <a:latin typeface="Verdana" pitchFamily="34" charset="0"/>
                <a:cs typeface="Arial" pitchFamily="34" charset="0"/>
              </a:rPr>
              <a:t>.</a:t>
            </a:r>
            <a:r>
              <a:rPr lang="fr-FR" sz="400" b="1" dirty="0">
                <a:solidFill>
                  <a:schemeClr val="bg1"/>
                </a:solidFill>
                <a:latin typeface="Verdana" pitchFamily="34" charset="0"/>
                <a:cs typeface="Arial" pitchFamily="34" charset="0"/>
              </a:rPr>
              <a:t>/mois*</a:t>
            </a:r>
            <a:r>
              <a:rPr lang="fr-FR" sz="800" dirty="0">
                <a:solidFill>
                  <a:schemeClr val="bg1"/>
                </a:solidFill>
                <a:latin typeface="Verdana" pitchFamily="34" charset="0"/>
                <a:cs typeface="Arial" pitchFamily="34" charset="0"/>
              </a:rPr>
              <a:t> </a:t>
            </a:r>
          </a:p>
          <a:p>
            <a:pPr algn="ctr" fontAlgn="auto">
              <a:spcBef>
                <a:spcPts val="0"/>
              </a:spcBef>
              <a:spcAft>
                <a:spcPts val="0"/>
              </a:spcAft>
              <a:defRPr/>
            </a:pPr>
            <a:r>
              <a:rPr lang="fr-FR" sz="500" dirty="0">
                <a:solidFill>
                  <a:schemeClr val="bg1"/>
                </a:solidFill>
                <a:latin typeface="Verdana" pitchFamily="34" charset="0"/>
                <a:cs typeface="Arial" pitchFamily="34" charset="0"/>
              </a:rPr>
              <a:t>Matériels, Installation, </a:t>
            </a:r>
          </a:p>
          <a:p>
            <a:pPr algn="ctr" fontAlgn="auto">
              <a:spcBef>
                <a:spcPts val="0"/>
              </a:spcBef>
              <a:spcAft>
                <a:spcPts val="0"/>
              </a:spcAft>
              <a:defRPr/>
            </a:pPr>
            <a:r>
              <a:rPr lang="fr-FR" sz="500" dirty="0">
                <a:solidFill>
                  <a:schemeClr val="bg1"/>
                </a:solidFill>
                <a:latin typeface="Verdana" pitchFamily="34" charset="0"/>
                <a:cs typeface="Arial" pitchFamily="34" charset="0"/>
              </a:rPr>
              <a:t> Maintenance</a:t>
            </a:r>
            <a:endParaRPr lang="fr-FR" dirty="0">
              <a:solidFill>
                <a:schemeClr val="bg1"/>
              </a:solidFill>
              <a:latin typeface="Verdana" pitchFamily="34" charset="0"/>
              <a:cs typeface="Arial" pitchFamily="34" charset="0"/>
            </a:endParaRPr>
          </a:p>
        </p:txBody>
      </p:sp>
      <p:sp>
        <p:nvSpPr>
          <p:cNvPr id="27" name="Oval 11"/>
          <p:cNvSpPr>
            <a:spLocks noChangeArrowheads="1"/>
          </p:cNvSpPr>
          <p:nvPr/>
        </p:nvSpPr>
        <p:spPr bwMode="auto">
          <a:xfrm>
            <a:off x="6011863" y="2565400"/>
            <a:ext cx="720725" cy="719138"/>
          </a:xfrm>
          <a:prstGeom prst="ellipse">
            <a:avLst/>
          </a:prstGeom>
          <a:solidFill>
            <a:schemeClr val="bg1">
              <a:lumMod val="65000"/>
            </a:schemeClr>
          </a:solidFill>
          <a:ln>
            <a:headEnd/>
            <a:tailEnd/>
          </a:ln>
        </p:spPr>
        <p:style>
          <a:lnRef idx="3">
            <a:schemeClr val="lt1"/>
          </a:lnRef>
          <a:fillRef idx="1">
            <a:schemeClr val="dk1"/>
          </a:fillRef>
          <a:effectRef idx="1">
            <a:schemeClr val="dk1"/>
          </a:effectRef>
          <a:fontRef idx="minor">
            <a:schemeClr val="lt1"/>
          </a:fontRef>
        </p:style>
        <p:txBody>
          <a:bodyPr wrap="none" anchor="ctr"/>
          <a:lstStyle/>
          <a:p>
            <a:pPr algn="ctr" fontAlgn="auto">
              <a:spcBef>
                <a:spcPts val="0"/>
              </a:spcBef>
              <a:spcAft>
                <a:spcPts val="0"/>
              </a:spcAft>
              <a:defRPr/>
            </a:pPr>
            <a:endParaRPr lang="fr-FR" sz="600" dirty="0">
              <a:latin typeface="Verdana" pitchFamily="34" charset="0"/>
              <a:cs typeface="Arial" pitchFamily="34" charset="0"/>
            </a:endParaRPr>
          </a:p>
          <a:p>
            <a:pPr algn="ctr" fontAlgn="auto">
              <a:spcBef>
                <a:spcPts val="0"/>
              </a:spcBef>
              <a:spcAft>
                <a:spcPts val="0"/>
              </a:spcAft>
              <a:defRPr/>
            </a:pPr>
            <a:r>
              <a:rPr lang="fr-FR" sz="1400" b="1" dirty="0">
                <a:latin typeface="Verdana" pitchFamily="34" charset="0"/>
                <a:cs typeface="Arial" pitchFamily="34" charset="0"/>
              </a:rPr>
              <a:t>+</a:t>
            </a:r>
          </a:p>
          <a:p>
            <a:pPr algn="ctr" fontAlgn="auto">
              <a:spcBef>
                <a:spcPts val="0"/>
              </a:spcBef>
              <a:spcAft>
                <a:spcPts val="0"/>
              </a:spcAft>
              <a:defRPr/>
            </a:pPr>
            <a:r>
              <a:rPr lang="fr-FR" sz="600" b="1" dirty="0">
                <a:latin typeface="Verdana" pitchFamily="34" charset="0"/>
                <a:cs typeface="Arial" pitchFamily="34" charset="0"/>
              </a:rPr>
              <a:t>Assurance</a:t>
            </a:r>
          </a:p>
          <a:p>
            <a:pPr algn="ctr" fontAlgn="auto">
              <a:spcBef>
                <a:spcPts val="0"/>
              </a:spcBef>
              <a:spcAft>
                <a:spcPts val="0"/>
              </a:spcAft>
              <a:defRPr/>
            </a:pPr>
            <a:r>
              <a:rPr lang="fr-FR" sz="600" b="1" dirty="0">
                <a:latin typeface="Verdana" pitchFamily="34" charset="0"/>
                <a:cs typeface="Arial" pitchFamily="34" charset="0"/>
              </a:rPr>
              <a:t>du matériel</a:t>
            </a:r>
          </a:p>
          <a:p>
            <a:pPr algn="ctr" fontAlgn="auto">
              <a:spcBef>
                <a:spcPts val="0"/>
              </a:spcBef>
              <a:spcAft>
                <a:spcPts val="0"/>
              </a:spcAft>
              <a:defRPr/>
            </a:pPr>
            <a:r>
              <a:rPr lang="fr-FR" sz="600" b="1" dirty="0">
                <a:latin typeface="Verdana" pitchFamily="34" charset="0"/>
                <a:cs typeface="Arial" pitchFamily="34" charset="0"/>
              </a:rPr>
              <a:t>compris</a:t>
            </a:r>
          </a:p>
          <a:p>
            <a:pPr algn="ctr" fontAlgn="auto">
              <a:spcBef>
                <a:spcPts val="0"/>
              </a:spcBef>
              <a:spcAft>
                <a:spcPts val="0"/>
              </a:spcAft>
              <a:defRPr/>
            </a:pPr>
            <a:endParaRPr lang="fr-FR" sz="600" dirty="0">
              <a:latin typeface="Verdana" pitchFamily="34" charset="0"/>
              <a:cs typeface="Arial" pitchFamily="34" charset="0"/>
            </a:endParaRPr>
          </a:p>
        </p:txBody>
      </p:sp>
      <p:sp>
        <p:nvSpPr>
          <p:cNvPr id="28" name="Oval 11"/>
          <p:cNvSpPr>
            <a:spLocks noChangeArrowheads="1"/>
          </p:cNvSpPr>
          <p:nvPr/>
        </p:nvSpPr>
        <p:spPr bwMode="auto">
          <a:xfrm>
            <a:off x="2771775" y="5084763"/>
            <a:ext cx="720725" cy="720725"/>
          </a:xfrm>
          <a:prstGeom prst="ellipse">
            <a:avLst/>
          </a:prstGeom>
          <a:solidFill>
            <a:schemeClr val="bg1">
              <a:lumMod val="65000"/>
            </a:schemeClr>
          </a:solidFill>
          <a:ln>
            <a:headEnd/>
            <a:tailEnd/>
          </a:ln>
        </p:spPr>
        <p:style>
          <a:lnRef idx="3">
            <a:schemeClr val="lt1"/>
          </a:lnRef>
          <a:fillRef idx="1">
            <a:schemeClr val="dk1"/>
          </a:fillRef>
          <a:effectRef idx="1">
            <a:schemeClr val="dk1"/>
          </a:effectRef>
          <a:fontRef idx="minor">
            <a:schemeClr val="lt1"/>
          </a:fontRef>
        </p:style>
        <p:txBody>
          <a:bodyPr wrap="none" anchor="ctr"/>
          <a:lstStyle/>
          <a:p>
            <a:pPr algn="ctr" fontAlgn="auto">
              <a:spcBef>
                <a:spcPts val="0"/>
              </a:spcBef>
              <a:spcAft>
                <a:spcPts val="0"/>
              </a:spcAft>
              <a:defRPr/>
            </a:pPr>
            <a:endParaRPr lang="fr-FR" sz="600" dirty="0">
              <a:latin typeface="Verdana" pitchFamily="34" charset="0"/>
              <a:cs typeface="Arial" pitchFamily="34" charset="0"/>
            </a:endParaRPr>
          </a:p>
          <a:p>
            <a:pPr algn="ctr" fontAlgn="auto">
              <a:spcBef>
                <a:spcPts val="0"/>
              </a:spcBef>
              <a:spcAft>
                <a:spcPts val="0"/>
              </a:spcAft>
              <a:defRPr/>
            </a:pPr>
            <a:r>
              <a:rPr lang="fr-FR" sz="1400" b="1" dirty="0">
                <a:latin typeface="Verdana" pitchFamily="34" charset="0"/>
                <a:cs typeface="Arial" pitchFamily="34" charset="0"/>
              </a:rPr>
              <a:t>+</a:t>
            </a:r>
          </a:p>
          <a:p>
            <a:pPr algn="ctr" fontAlgn="auto">
              <a:spcBef>
                <a:spcPts val="0"/>
              </a:spcBef>
              <a:spcAft>
                <a:spcPts val="0"/>
              </a:spcAft>
              <a:defRPr/>
            </a:pPr>
            <a:r>
              <a:rPr lang="fr-FR" sz="600" b="1" dirty="0">
                <a:latin typeface="Verdana" pitchFamily="34" charset="0"/>
                <a:cs typeface="Arial" pitchFamily="34" charset="0"/>
              </a:rPr>
              <a:t>Assurance</a:t>
            </a:r>
          </a:p>
          <a:p>
            <a:pPr algn="ctr" fontAlgn="auto">
              <a:spcBef>
                <a:spcPts val="0"/>
              </a:spcBef>
              <a:spcAft>
                <a:spcPts val="0"/>
              </a:spcAft>
              <a:defRPr/>
            </a:pPr>
            <a:r>
              <a:rPr lang="fr-FR" sz="600" b="1" dirty="0">
                <a:latin typeface="Verdana" pitchFamily="34" charset="0"/>
                <a:cs typeface="Arial" pitchFamily="34" charset="0"/>
              </a:rPr>
              <a:t>du matériel</a:t>
            </a:r>
          </a:p>
          <a:p>
            <a:pPr algn="ctr" fontAlgn="auto">
              <a:spcBef>
                <a:spcPts val="0"/>
              </a:spcBef>
              <a:spcAft>
                <a:spcPts val="0"/>
              </a:spcAft>
              <a:defRPr/>
            </a:pPr>
            <a:r>
              <a:rPr lang="fr-FR" sz="600" b="1" dirty="0">
                <a:latin typeface="Verdana" pitchFamily="34" charset="0"/>
                <a:cs typeface="Arial" pitchFamily="34" charset="0"/>
              </a:rPr>
              <a:t>compris</a:t>
            </a:r>
          </a:p>
          <a:p>
            <a:pPr algn="ctr" fontAlgn="auto">
              <a:spcBef>
                <a:spcPts val="0"/>
              </a:spcBef>
              <a:spcAft>
                <a:spcPts val="0"/>
              </a:spcAft>
              <a:defRPr/>
            </a:pPr>
            <a:endParaRPr lang="fr-FR" sz="600" dirty="0">
              <a:latin typeface="Verdana" pitchFamily="34" charset="0"/>
              <a:cs typeface="Arial" pitchFamily="34" charset="0"/>
            </a:endParaRPr>
          </a:p>
        </p:txBody>
      </p:sp>
      <p:sp>
        <p:nvSpPr>
          <p:cNvPr id="29" name="Oval 11"/>
          <p:cNvSpPr>
            <a:spLocks noChangeArrowheads="1"/>
          </p:cNvSpPr>
          <p:nvPr/>
        </p:nvSpPr>
        <p:spPr bwMode="auto">
          <a:xfrm>
            <a:off x="6732588" y="4508500"/>
            <a:ext cx="719137" cy="720725"/>
          </a:xfrm>
          <a:prstGeom prst="ellipse">
            <a:avLst/>
          </a:prstGeom>
          <a:solidFill>
            <a:schemeClr val="bg1">
              <a:lumMod val="65000"/>
            </a:schemeClr>
          </a:solidFill>
          <a:ln>
            <a:headEnd/>
            <a:tailEnd/>
          </a:ln>
        </p:spPr>
        <p:style>
          <a:lnRef idx="3">
            <a:schemeClr val="lt1"/>
          </a:lnRef>
          <a:fillRef idx="1">
            <a:schemeClr val="dk1"/>
          </a:fillRef>
          <a:effectRef idx="1">
            <a:schemeClr val="dk1"/>
          </a:effectRef>
          <a:fontRef idx="minor">
            <a:schemeClr val="lt1"/>
          </a:fontRef>
        </p:style>
        <p:txBody>
          <a:bodyPr wrap="none" anchor="ctr"/>
          <a:lstStyle/>
          <a:p>
            <a:pPr algn="ctr" fontAlgn="auto">
              <a:spcBef>
                <a:spcPts val="0"/>
              </a:spcBef>
              <a:spcAft>
                <a:spcPts val="0"/>
              </a:spcAft>
              <a:defRPr/>
            </a:pPr>
            <a:endParaRPr lang="fr-FR" sz="600" dirty="0">
              <a:latin typeface="Verdana" pitchFamily="34" charset="0"/>
              <a:cs typeface="Arial" pitchFamily="34" charset="0"/>
            </a:endParaRPr>
          </a:p>
          <a:p>
            <a:pPr algn="ctr" fontAlgn="auto">
              <a:spcBef>
                <a:spcPts val="0"/>
              </a:spcBef>
              <a:spcAft>
                <a:spcPts val="0"/>
              </a:spcAft>
              <a:defRPr/>
            </a:pPr>
            <a:r>
              <a:rPr lang="fr-FR" sz="1400" b="1" dirty="0">
                <a:latin typeface="Verdana" pitchFamily="34" charset="0"/>
                <a:cs typeface="Arial" pitchFamily="34" charset="0"/>
              </a:rPr>
              <a:t>+</a:t>
            </a:r>
          </a:p>
          <a:p>
            <a:pPr algn="ctr" fontAlgn="auto">
              <a:spcBef>
                <a:spcPts val="0"/>
              </a:spcBef>
              <a:spcAft>
                <a:spcPts val="0"/>
              </a:spcAft>
              <a:defRPr/>
            </a:pPr>
            <a:r>
              <a:rPr lang="fr-FR" sz="600" b="1" dirty="0">
                <a:latin typeface="Verdana" pitchFamily="34" charset="0"/>
                <a:cs typeface="Arial" pitchFamily="34" charset="0"/>
              </a:rPr>
              <a:t>Assurance</a:t>
            </a:r>
          </a:p>
          <a:p>
            <a:pPr algn="ctr" fontAlgn="auto">
              <a:spcBef>
                <a:spcPts val="0"/>
              </a:spcBef>
              <a:spcAft>
                <a:spcPts val="0"/>
              </a:spcAft>
              <a:defRPr/>
            </a:pPr>
            <a:r>
              <a:rPr lang="fr-FR" sz="600" b="1" dirty="0">
                <a:latin typeface="Verdana" pitchFamily="34" charset="0"/>
                <a:cs typeface="Arial" pitchFamily="34" charset="0"/>
              </a:rPr>
              <a:t>du matériel</a:t>
            </a:r>
          </a:p>
          <a:p>
            <a:pPr algn="ctr" fontAlgn="auto">
              <a:spcBef>
                <a:spcPts val="0"/>
              </a:spcBef>
              <a:spcAft>
                <a:spcPts val="0"/>
              </a:spcAft>
              <a:defRPr/>
            </a:pPr>
            <a:r>
              <a:rPr lang="fr-FR" sz="600" b="1" dirty="0">
                <a:latin typeface="Verdana" pitchFamily="34" charset="0"/>
                <a:cs typeface="Arial" pitchFamily="34" charset="0"/>
              </a:rPr>
              <a:t>compris</a:t>
            </a:r>
          </a:p>
          <a:p>
            <a:pPr algn="ctr" fontAlgn="auto">
              <a:spcBef>
                <a:spcPts val="0"/>
              </a:spcBef>
              <a:spcAft>
                <a:spcPts val="0"/>
              </a:spcAft>
              <a:defRPr/>
            </a:pPr>
            <a:endParaRPr lang="fr-FR" sz="600" dirty="0">
              <a:latin typeface="Verdana" pitchFamily="34" charset="0"/>
              <a:cs typeface="Arial" pitchFamily="34" charset="0"/>
            </a:endParaRPr>
          </a:p>
        </p:txBody>
      </p:sp>
      <p:sp>
        <p:nvSpPr>
          <p:cNvPr id="30" name="Espace réservé de la date 29"/>
          <p:cNvSpPr>
            <a:spLocks noGrp="1"/>
          </p:cNvSpPr>
          <p:nvPr>
            <p:ph type="dt" sz="quarter" idx="10"/>
          </p:nvPr>
        </p:nvSpPr>
        <p:spPr/>
        <p:txBody>
          <a:bodyPr/>
          <a:lstStyle/>
          <a:p>
            <a:pPr>
              <a:defRPr/>
            </a:pPr>
            <a:fld id="{2893D108-9747-4CB9-9E69-1D5AB6FF3021}" type="datetime1">
              <a:rPr lang="fr-FR"/>
              <a:pPr>
                <a:defRPr/>
              </a:pPr>
              <a:t>03/12/2015</a:t>
            </a:fld>
            <a:endParaRPr lang="fr-FR" dirty="0"/>
          </a:p>
        </p:txBody>
      </p:sp>
      <p:sp>
        <p:nvSpPr>
          <p:cNvPr id="31" name="Espace réservé du pied de page 30"/>
          <p:cNvSpPr>
            <a:spLocks noGrp="1"/>
          </p:cNvSpPr>
          <p:nvPr>
            <p:ph type="ftr" sz="quarter" idx="11"/>
          </p:nvPr>
        </p:nvSpPr>
        <p:spPr/>
        <p:txBody>
          <a:bodyPr/>
          <a:lstStyle/>
          <a:p>
            <a:pPr>
              <a:defRPr/>
            </a:pPr>
            <a:r>
              <a:rPr lang="fr-FR"/>
              <a:t>Votre développement a de l’Avenir</a:t>
            </a:r>
            <a:endParaRPr lang="fr-FR">
              <a:solidFill>
                <a:prstClr val="white"/>
              </a:solidFill>
            </a:endParaRP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re 5"/>
          <p:cNvSpPr>
            <a:spLocks noGrp="1"/>
          </p:cNvSpPr>
          <p:nvPr>
            <p:ph type="title"/>
          </p:nvPr>
        </p:nvSpPr>
        <p:spPr/>
        <p:txBody>
          <a:bodyPr/>
          <a:lstStyle/>
          <a:p>
            <a:endParaRPr lang="fr-FR" smtClean="0">
              <a:solidFill>
                <a:srgbClr val="7F7F7F"/>
              </a:solidFill>
            </a:endParaRPr>
          </a:p>
        </p:txBody>
      </p:sp>
      <p:sp>
        <p:nvSpPr>
          <p:cNvPr id="40962" name="Rectangle 2"/>
          <p:cNvSpPr>
            <a:spLocks noGrp="1" noChangeArrowheads="1"/>
          </p:cNvSpPr>
          <p:nvPr>
            <p:ph sz="half" idx="1"/>
          </p:nvPr>
        </p:nvSpPr>
        <p:spPr>
          <a:xfrm>
            <a:off x="457200" y="1600200"/>
            <a:ext cx="8362950" cy="4525963"/>
          </a:xfrm>
        </p:spPr>
        <p:txBody>
          <a:bodyPr/>
          <a:lstStyle/>
          <a:p>
            <a:pPr algn="r" eaLnBrk="1" hangingPunct="1">
              <a:buFont typeface="Wingdings" pitchFamily="2" charset="2"/>
              <a:buNone/>
            </a:pPr>
            <a:r>
              <a:rPr lang="fr-FR" sz="1800" b="1" u="sng" smtClean="0">
                <a:solidFill>
                  <a:srgbClr val="8344D4"/>
                </a:solidFill>
              </a:rPr>
              <a:t>Pour nous contacter</a:t>
            </a:r>
          </a:p>
          <a:p>
            <a:pPr algn="r" eaLnBrk="1" hangingPunct="1">
              <a:buFont typeface="Wingdings" pitchFamily="2" charset="2"/>
              <a:buNone/>
            </a:pPr>
            <a:r>
              <a:rPr lang="fr-FR" sz="1800" smtClean="0">
                <a:solidFill>
                  <a:srgbClr val="4D4D4D"/>
                </a:solidFill>
              </a:rPr>
              <a:t>leasecom-service clients </a:t>
            </a:r>
            <a:br>
              <a:rPr lang="fr-FR" sz="1800" smtClean="0">
                <a:solidFill>
                  <a:srgbClr val="4D4D4D"/>
                </a:solidFill>
              </a:rPr>
            </a:br>
            <a:r>
              <a:rPr lang="fr-FR" sz="1800" smtClean="0">
                <a:solidFill>
                  <a:srgbClr val="4D4D4D"/>
                </a:solidFill>
              </a:rPr>
              <a:t>Tél: 0810 818 090</a:t>
            </a:r>
            <a:br>
              <a:rPr lang="fr-FR" sz="1800" smtClean="0">
                <a:solidFill>
                  <a:srgbClr val="4D4D4D"/>
                </a:solidFill>
              </a:rPr>
            </a:br>
            <a:r>
              <a:rPr lang="fr-FR" sz="1800" smtClean="0">
                <a:solidFill>
                  <a:srgbClr val="4D4D4D"/>
                </a:solidFill>
              </a:rPr>
              <a:t>www.leasecom.fr</a:t>
            </a:r>
          </a:p>
          <a:p>
            <a:pPr algn="r" eaLnBrk="1" hangingPunct="1">
              <a:buFont typeface="Wingdings" pitchFamily="2" charset="2"/>
              <a:buNone/>
            </a:pPr>
            <a:r>
              <a:rPr lang="fr-FR" sz="1400" b="1" smtClean="0">
                <a:solidFill>
                  <a:srgbClr val="4D4D4D"/>
                </a:solidFill>
              </a:rPr>
              <a:t>Centrecontact.arkea@leasecom.fr</a:t>
            </a:r>
          </a:p>
        </p:txBody>
      </p:sp>
      <p:sp>
        <p:nvSpPr>
          <p:cNvPr id="40963"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DC00A4-9724-4ADA-B92D-A8F0703C88CB}" type="slidenum">
              <a:rPr lang="fr-FR" smtClean="0">
                <a:solidFill>
                  <a:srgbClr val="FFFFFF"/>
                </a:solidFill>
                <a:cs typeface="Arial" charset="0"/>
              </a:rPr>
              <a:pPr fontAlgn="base">
                <a:spcBef>
                  <a:spcPct val="0"/>
                </a:spcBef>
                <a:spcAft>
                  <a:spcPct val="0"/>
                </a:spcAft>
              </a:pPr>
              <a:t>17</a:t>
            </a:fld>
            <a:endParaRPr lang="fr-FR" smtClean="0">
              <a:solidFill>
                <a:srgbClr val="FFFFFF"/>
              </a:solidFill>
              <a:cs typeface="Arial" charset="0"/>
            </a:endParaRPr>
          </a:p>
        </p:txBody>
      </p:sp>
      <p:sp>
        <p:nvSpPr>
          <p:cNvPr id="5" name="Espace réservé de la date 4"/>
          <p:cNvSpPr>
            <a:spLocks noGrp="1"/>
          </p:cNvSpPr>
          <p:nvPr>
            <p:ph type="dt" sz="quarter" idx="10"/>
          </p:nvPr>
        </p:nvSpPr>
        <p:spPr/>
        <p:txBody>
          <a:bodyPr/>
          <a:lstStyle/>
          <a:p>
            <a:pPr>
              <a:defRPr/>
            </a:pPr>
            <a:fld id="{DAD7C19C-D915-4E33-803D-37FD24154795}" type="datetime1">
              <a:rPr lang="fr-FR"/>
              <a:pPr>
                <a:defRPr/>
              </a:pPr>
              <a:t>03/12/2015</a:t>
            </a:fld>
            <a:endParaRPr lang="fr-FR" dirty="0"/>
          </a:p>
        </p:txBody>
      </p:sp>
      <p:sp>
        <p:nvSpPr>
          <p:cNvPr id="7" name="Espace réservé du pied de page 6"/>
          <p:cNvSpPr>
            <a:spLocks noGrp="1"/>
          </p:cNvSpPr>
          <p:nvPr>
            <p:ph type="ftr" sz="quarter" idx="11"/>
          </p:nvPr>
        </p:nvSpPr>
        <p:spPr/>
        <p:txBody>
          <a:bodyPr/>
          <a:lstStyle/>
          <a:p>
            <a:pPr>
              <a:defRPr/>
            </a:pPr>
            <a:r>
              <a:rPr lang="fr-FR"/>
              <a:t>Votre développement a de l’Avenir</a:t>
            </a:r>
            <a:endParaRPr lang="fr-FR">
              <a:solidFill>
                <a:prstClr val="white"/>
              </a:solidFill>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250825" y="3573463"/>
            <a:ext cx="3384550" cy="387350"/>
          </a:xfrm>
          <a:prstGeom prst="roundRect">
            <a:avLst/>
          </a:prstGeom>
          <a:solidFill>
            <a:schemeClr val="accent4">
              <a:lumMod val="60000"/>
              <a:lumOff val="40000"/>
            </a:schemeClr>
          </a:solidFill>
          <a:ln>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a:lstStyle/>
          <a:p>
            <a:pPr>
              <a:defRPr/>
            </a:pPr>
            <a:r>
              <a:rPr lang="fr-FR" sz="1050" spc="300" dirty="0" smtClean="0">
                <a:solidFill>
                  <a:schemeClr val="bg1"/>
                </a:solidFill>
                <a:latin typeface="Verdana" pitchFamily="34" charset="0"/>
              </a:rPr>
              <a:t>L =m(métier)c(croissance)2</a:t>
            </a:r>
            <a:endParaRPr lang="fr-FR" sz="1050" spc="300" dirty="0">
              <a:solidFill>
                <a:schemeClr val="bg1"/>
              </a:solidFill>
              <a:latin typeface="Verdana" pitchFamily="34" charset="0"/>
            </a:endParaRPr>
          </a:p>
        </p:txBody>
      </p:sp>
      <p:sp>
        <p:nvSpPr>
          <p:cNvPr id="25602" name="Espace réservé de la date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EC1A0A-3BC4-4F43-A388-E20298A6BED2}" type="datetime1">
              <a:rPr lang="fr-FR">
                <a:solidFill>
                  <a:srgbClr val="0D0D0D"/>
                </a:solidFill>
                <a:cs typeface="Arial" charset="0"/>
              </a:rPr>
              <a:pPr fontAlgn="base">
                <a:spcBef>
                  <a:spcPct val="0"/>
                </a:spcBef>
                <a:spcAft>
                  <a:spcPct val="0"/>
                </a:spcAft>
              </a:pPr>
              <a:t>03/12/2015</a:t>
            </a:fld>
            <a:endParaRPr lang="fr-FR">
              <a:solidFill>
                <a:srgbClr val="0D0D0D"/>
              </a:solidFill>
              <a:cs typeface="Arial" charset="0"/>
            </a:endParaRPr>
          </a:p>
        </p:txBody>
      </p:sp>
      <p:sp>
        <p:nvSpPr>
          <p:cNvPr id="25603" name="Espace réservé du pied de page 3"/>
          <p:cNvSpPr>
            <a:spLocks noGrp="1"/>
          </p:cNvSpPr>
          <p:nvPr>
            <p:ph type="ftr" sz="quarter" idx="11"/>
          </p:nvPr>
        </p:nvSpPr>
        <p:spPr bwMode="auto">
          <a:xfrm>
            <a:off x="3995738" y="6492875"/>
            <a:ext cx="2895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solidFill>
                  <a:schemeClr val="bg1"/>
                </a:solidFill>
                <a:cs typeface="Arial" charset="0"/>
              </a:rPr>
              <a:t>Votre développement a de l’Avenir</a:t>
            </a:r>
          </a:p>
        </p:txBody>
      </p:sp>
      <p:sp>
        <p:nvSpPr>
          <p:cNvPr id="25604" name="Espace réservé du numéro de diapositive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C1C395-4D37-4D8E-A535-1520E135ACCC}" type="slidenum">
              <a:rPr lang="fr-FR">
                <a:solidFill>
                  <a:srgbClr val="0D0D0D"/>
                </a:solidFill>
                <a:cs typeface="Arial" charset="0"/>
              </a:rPr>
              <a:pPr fontAlgn="base">
                <a:spcBef>
                  <a:spcPct val="0"/>
                </a:spcBef>
                <a:spcAft>
                  <a:spcPct val="0"/>
                </a:spcAft>
              </a:pPr>
              <a:t>2</a:t>
            </a:fld>
            <a:endParaRPr lang="fr-FR">
              <a:solidFill>
                <a:srgbClr val="0D0D0D"/>
              </a:solidFill>
              <a:cs typeface="Arial" charset="0"/>
            </a:endParaRPr>
          </a:p>
        </p:txBody>
      </p:sp>
      <p:sp>
        <p:nvSpPr>
          <p:cNvPr id="7" name="Rectangle 6"/>
          <p:cNvSpPr/>
          <p:nvPr/>
        </p:nvSpPr>
        <p:spPr>
          <a:xfrm>
            <a:off x="107950" y="2420938"/>
            <a:ext cx="4176713" cy="1200150"/>
          </a:xfrm>
          <a:prstGeom prst="rect">
            <a:avLst/>
          </a:prstGeom>
        </p:spPr>
        <p:txBody>
          <a:bodyPr>
            <a:spAutoFit/>
          </a:bodyPr>
          <a:lstStyle/>
          <a:p>
            <a:pPr fontAlgn="auto">
              <a:spcBef>
                <a:spcPts val="0"/>
              </a:spcBef>
              <a:spcAft>
                <a:spcPts val="0"/>
              </a:spcAft>
              <a:defRPr/>
            </a:pPr>
            <a:r>
              <a:rPr lang="fr-FR" sz="7200" b="1" spc="600" dirty="0">
                <a:solidFill>
                  <a:schemeClr val="bg1">
                    <a:lumMod val="50000"/>
                  </a:schemeClr>
                </a:solidFill>
                <a:latin typeface="Verdana" pitchFamily="34" charset="0"/>
                <a:ea typeface="Verdana" pitchFamily="34" charset="0"/>
                <a:cs typeface="Arial" pitchFamily="34" charset="0"/>
              </a:rPr>
              <a:t>L=mc</a:t>
            </a:r>
            <a:r>
              <a:rPr lang="fr-FR" sz="6000" b="1" spc="600" baseline="30000" dirty="0">
                <a:solidFill>
                  <a:schemeClr val="bg1">
                    <a:lumMod val="50000"/>
                  </a:schemeClr>
                </a:solidFill>
                <a:latin typeface="Verdana" pitchFamily="34" charset="0"/>
                <a:ea typeface="Verdana" pitchFamily="34" charset="0"/>
                <a:cs typeface="Arial" pitchFamily="34" charset="0"/>
              </a:rPr>
              <a:t>2</a:t>
            </a:r>
            <a:endParaRPr lang="fr-FR" sz="29400" b="1" spc="600" baseline="30000" dirty="0">
              <a:solidFill>
                <a:schemeClr val="bg1">
                  <a:lumMod val="50000"/>
                </a:schemeClr>
              </a:solidFill>
              <a:latin typeface="Verdana" pitchFamily="34" charset="0"/>
              <a:ea typeface="Verdana" pitchFamily="34" charset="0"/>
              <a:cs typeface="Arial" pitchFamily="34" charset="0"/>
            </a:endParaRPr>
          </a:p>
        </p:txBody>
      </p:sp>
      <p:sp>
        <p:nvSpPr>
          <p:cNvPr id="8" name="Sous-titre 2"/>
          <p:cNvSpPr txBox="1">
            <a:spLocks/>
          </p:cNvSpPr>
          <p:nvPr/>
        </p:nvSpPr>
        <p:spPr>
          <a:xfrm>
            <a:off x="323850" y="4076700"/>
            <a:ext cx="3240088" cy="2089150"/>
          </a:xfrm>
          <a:prstGeom prst="rect">
            <a:avLst/>
          </a:prstGeom>
        </p:spPr>
        <p:txBody>
          <a:bodyPr/>
          <a:lstStyle/>
          <a:p>
            <a:pPr algn="just" fontAlgn="auto">
              <a:spcBef>
                <a:spcPts val="0"/>
              </a:spcBef>
              <a:spcAft>
                <a:spcPts val="0"/>
              </a:spcAft>
              <a:defRPr/>
            </a:pPr>
            <a:r>
              <a:rPr lang="fr-FR" sz="1100" b="1" dirty="0">
                <a:latin typeface="Verdana" pitchFamily="34" charset="0"/>
                <a:cs typeface="+mn-cs"/>
              </a:rPr>
              <a:t>La performance d’une entreprise ne s’achète pas elle se loue</a:t>
            </a:r>
            <a:r>
              <a:rPr lang="fr-FR" sz="1100" dirty="0">
                <a:latin typeface="Verdana" pitchFamily="34" charset="0"/>
                <a:cs typeface="+mn-cs"/>
              </a:rPr>
              <a:t>. Les solutions de location financière évolutive leasecom, c’est la garantie d’un équipement toujours performant, d’une maîtrise totale des coûts et d’une gestion simplifiée. </a:t>
            </a:r>
          </a:p>
          <a:p>
            <a:pPr algn="just" fontAlgn="auto">
              <a:spcBef>
                <a:spcPts val="0"/>
              </a:spcBef>
              <a:spcAft>
                <a:spcPts val="0"/>
              </a:spcAft>
              <a:defRPr/>
            </a:pPr>
            <a:r>
              <a:rPr lang="fr-FR" sz="1100" dirty="0">
                <a:latin typeface="Verdana" pitchFamily="34" charset="0"/>
                <a:cs typeface="+mn-cs"/>
              </a:rPr>
              <a:t>Leader des solutions locatives, leasecom accompagne avec ses partenaires plus de 19 000 entreprises et comptes publics dans le financement et la gestion de leurs équipements professionnels.</a:t>
            </a:r>
            <a:endParaRPr lang="fr-FR" sz="1100" dirty="0">
              <a:solidFill>
                <a:schemeClr val="tx1">
                  <a:lumMod val="75000"/>
                  <a:lumOff val="25000"/>
                </a:schemeClr>
              </a:solidFill>
              <a:latin typeface="Verdana" pitchFamily="34" charset="0"/>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2"/>
          <p:cNvSpPr>
            <a:spLocks noGrp="1"/>
          </p:cNvSpPr>
          <p:nvPr>
            <p:ph type="title"/>
          </p:nvPr>
        </p:nvSpPr>
        <p:spPr>
          <a:xfrm>
            <a:off x="179388" y="2133600"/>
            <a:ext cx="4105275" cy="1871663"/>
          </a:xfrm>
        </p:spPr>
        <p:txBody>
          <a:bodyPr/>
          <a:lstStyle/>
          <a:p>
            <a:pPr>
              <a:defRPr/>
            </a:pPr>
            <a:r>
              <a:rPr lang="fr-FR" sz="2800" dirty="0" smtClean="0">
                <a:solidFill>
                  <a:schemeClr val="tx1">
                    <a:lumMod val="65000"/>
                    <a:lumOff val="35000"/>
                  </a:schemeClr>
                </a:solidFill>
              </a:rPr>
              <a:t>Leasecom, </a:t>
            </a:r>
            <a:br>
              <a:rPr lang="fr-FR" sz="2800" dirty="0" smtClean="0">
                <a:solidFill>
                  <a:schemeClr val="tx1">
                    <a:lumMod val="65000"/>
                    <a:lumOff val="35000"/>
                  </a:schemeClr>
                </a:solidFill>
              </a:rPr>
            </a:br>
            <a:r>
              <a:rPr lang="fr-FR" sz="2800" dirty="0" smtClean="0">
                <a:solidFill>
                  <a:schemeClr val="tx1">
                    <a:lumMod val="65000"/>
                    <a:lumOff val="35000"/>
                  </a:schemeClr>
                </a:solidFill>
              </a:rPr>
              <a:t>qui sommes -nous? </a:t>
            </a:r>
          </a:p>
        </p:txBody>
      </p:sp>
      <p:sp>
        <p:nvSpPr>
          <p:cNvPr id="8" name="Espace réservé de la date 7"/>
          <p:cNvSpPr>
            <a:spLocks noGrp="1"/>
          </p:cNvSpPr>
          <p:nvPr>
            <p:ph type="dt" sz="quarter" idx="10"/>
          </p:nvPr>
        </p:nvSpPr>
        <p:spPr/>
        <p:txBody>
          <a:bodyPr/>
          <a:lstStyle/>
          <a:p>
            <a:pPr>
              <a:defRPr/>
            </a:pPr>
            <a:fld id="{080867C0-8A0C-4FBD-A98D-DCA1B0FEDBF5}" type="datetime1">
              <a:rPr lang="fr-FR">
                <a:solidFill>
                  <a:schemeClr val="tx1">
                    <a:lumMod val="95000"/>
                    <a:lumOff val="5000"/>
                  </a:schemeClr>
                </a:solidFill>
              </a:rPr>
              <a:pPr>
                <a:defRPr/>
              </a:pPr>
              <a:t>03/12/2015</a:t>
            </a:fld>
            <a:endParaRPr lang="fr-FR" dirty="0">
              <a:solidFill>
                <a:schemeClr val="tx1">
                  <a:lumMod val="95000"/>
                  <a:lumOff val="5000"/>
                </a:schemeClr>
              </a:solidFill>
            </a:endParaRPr>
          </a:p>
        </p:txBody>
      </p:sp>
      <p:sp>
        <p:nvSpPr>
          <p:cNvPr id="9" name="Espace réservé du pied de page 8"/>
          <p:cNvSpPr>
            <a:spLocks noGrp="1"/>
          </p:cNvSpPr>
          <p:nvPr>
            <p:ph type="ftr" sz="quarter" idx="11"/>
          </p:nvPr>
        </p:nvSpPr>
        <p:spPr/>
        <p:txBody>
          <a:bodyPr/>
          <a:lstStyle/>
          <a:p>
            <a:pPr>
              <a:defRPr/>
            </a:pPr>
            <a:r>
              <a:rPr lang="fr-FR"/>
              <a:t>Votre développement a de l’Avenir</a:t>
            </a:r>
          </a:p>
        </p:txBody>
      </p:sp>
      <p:sp>
        <p:nvSpPr>
          <p:cNvPr id="6" name="Espace réservé du numéro de diapositive 5"/>
          <p:cNvSpPr>
            <a:spLocks noGrp="1"/>
          </p:cNvSpPr>
          <p:nvPr>
            <p:ph type="sldNum" sz="quarter" idx="12"/>
          </p:nvPr>
        </p:nvSpPr>
        <p:spPr/>
        <p:txBody>
          <a:bodyPr/>
          <a:lstStyle/>
          <a:p>
            <a:pPr>
              <a:defRPr/>
            </a:pPr>
            <a:fld id="{F88FBBE6-6DD7-4570-BB9A-35A87A9920CF}" type="slidenum">
              <a:rPr lang="fr-FR">
                <a:solidFill>
                  <a:schemeClr val="tx1">
                    <a:lumMod val="95000"/>
                    <a:lumOff val="5000"/>
                  </a:schemeClr>
                </a:solidFill>
              </a:rPr>
              <a:pPr>
                <a:defRPr/>
              </a:pPr>
              <a:t>3</a:t>
            </a:fld>
            <a:endParaRPr lang="fr-FR" dirty="0">
              <a:solidFill>
                <a:schemeClr val="tx1">
                  <a:lumMod val="95000"/>
                  <a:lumOff val="5000"/>
                </a:schemeClr>
              </a:solidFill>
            </a:endParaRPr>
          </a:p>
        </p:txBody>
      </p:sp>
      <p:sp>
        <p:nvSpPr>
          <p:cNvPr id="20482" name="Rectangle 9"/>
          <p:cNvSpPr txBox="1">
            <a:spLocks/>
          </p:cNvSpPr>
          <p:nvPr/>
        </p:nvSpPr>
        <p:spPr bwMode="auto">
          <a:xfrm>
            <a:off x="250825" y="3860800"/>
            <a:ext cx="3960813" cy="1800225"/>
          </a:xfrm>
          <a:prstGeom prst="rect">
            <a:avLst/>
          </a:prstGeom>
          <a:noFill/>
          <a:ln w="9525">
            <a:noFill/>
            <a:miter lim="800000"/>
            <a:headEnd/>
            <a:tailEnd/>
          </a:ln>
        </p:spPr>
        <p:txBody>
          <a:bodyPr/>
          <a:lstStyle/>
          <a:p>
            <a:pPr eaLnBrk="0" fontAlgn="auto" hangingPunct="0">
              <a:lnSpc>
                <a:spcPct val="130000"/>
              </a:lnSpc>
              <a:spcBef>
                <a:spcPct val="50000"/>
              </a:spcBef>
              <a:spcAft>
                <a:spcPts val="0"/>
              </a:spcAft>
              <a:buClr>
                <a:srgbClr val="7030A0"/>
              </a:buClr>
              <a:defRPr/>
            </a:pPr>
            <a:r>
              <a:rPr lang="fr-FR" b="1" dirty="0">
                <a:solidFill>
                  <a:schemeClr val="tx1">
                    <a:lumMod val="65000"/>
                    <a:lumOff val="35000"/>
                  </a:schemeClr>
                </a:solidFill>
                <a:latin typeface="Verdana" pitchFamily="34" charset="0"/>
                <a:cs typeface="+mn-cs"/>
              </a:rPr>
              <a:t>Notre objectif</a:t>
            </a:r>
            <a:r>
              <a:rPr lang="fr-FR" dirty="0">
                <a:solidFill>
                  <a:schemeClr val="tx1">
                    <a:lumMod val="65000"/>
                    <a:lumOff val="35000"/>
                  </a:schemeClr>
                </a:solidFill>
                <a:latin typeface="Verdana" pitchFamily="34" charset="0"/>
                <a:cs typeface="+mn-cs"/>
              </a:rPr>
              <a:t> :</a:t>
            </a:r>
            <a:endParaRPr lang="fr-FR" b="1" dirty="0">
              <a:solidFill>
                <a:schemeClr val="tx1">
                  <a:lumMod val="65000"/>
                  <a:lumOff val="35000"/>
                </a:schemeClr>
              </a:solidFill>
              <a:latin typeface="Verdana" pitchFamily="34" charset="0"/>
              <a:cs typeface="+mn-cs"/>
            </a:endParaRPr>
          </a:p>
          <a:p>
            <a:pPr algn="just" eaLnBrk="0" fontAlgn="auto" hangingPunct="0">
              <a:lnSpc>
                <a:spcPct val="130000"/>
              </a:lnSpc>
              <a:spcBef>
                <a:spcPct val="50000"/>
              </a:spcBef>
              <a:spcAft>
                <a:spcPts val="0"/>
              </a:spcAft>
              <a:buClr>
                <a:srgbClr val="7030A0"/>
              </a:buClr>
              <a:defRPr/>
            </a:pPr>
            <a:r>
              <a:rPr lang="fr-FR" sz="1200" dirty="0">
                <a:solidFill>
                  <a:srgbClr val="4D4D4D"/>
                </a:solidFill>
                <a:latin typeface="Verdana" pitchFamily="34" charset="0"/>
                <a:cs typeface="+mn-cs"/>
              </a:rPr>
              <a:t>Développer et apporter à nos Partenaires revendeurs et à nos clients des solutions de location financière évolutive adaptées à leurs besoins.</a:t>
            </a:r>
            <a:endParaRPr lang="fr-FR" sz="1200" dirty="0">
              <a:latin typeface="Verdana" pitchFamily="34" charset="0"/>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4859338" cy="6453188"/>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a:p>
        </p:txBody>
      </p:sp>
      <p:sp>
        <p:nvSpPr>
          <p:cNvPr id="12" name="Espace réservé du numéro de diapositive 11"/>
          <p:cNvSpPr>
            <a:spLocks noGrp="1"/>
          </p:cNvSpPr>
          <p:nvPr>
            <p:ph type="sldNum" sz="quarter" idx="12"/>
          </p:nvPr>
        </p:nvSpPr>
        <p:spPr/>
        <p:txBody>
          <a:bodyPr/>
          <a:lstStyle/>
          <a:p>
            <a:pPr>
              <a:defRPr/>
            </a:pPr>
            <a:fld id="{3EC6FEE2-96C5-4547-9C4E-526B708D4C5C}" type="slidenum">
              <a:rPr lang="fr-FR" smtClean="0">
                <a:solidFill>
                  <a:schemeClr val="bg1"/>
                </a:solidFill>
              </a:rPr>
              <a:pPr>
                <a:defRPr/>
              </a:pPr>
              <a:t>4</a:t>
            </a:fld>
            <a:endParaRPr lang="fr-FR" dirty="0">
              <a:solidFill>
                <a:schemeClr val="bg1"/>
              </a:solidFill>
            </a:endParaRPr>
          </a:p>
        </p:txBody>
      </p:sp>
      <p:sp>
        <p:nvSpPr>
          <p:cNvPr id="27651" name="Espace réservé du pied de page 1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solidFill>
                  <a:schemeClr val="bg1"/>
                </a:solidFill>
                <a:cs typeface="Arial" charset="0"/>
              </a:rPr>
              <a:t>Votre développement a de l’Avenir</a:t>
            </a:r>
            <a:endParaRPr lang="fr-FR">
              <a:solidFill>
                <a:srgbClr val="FFFFFF"/>
              </a:solidFill>
              <a:cs typeface="Arial" charset="0"/>
            </a:endParaRPr>
          </a:p>
        </p:txBody>
      </p:sp>
      <p:sp>
        <p:nvSpPr>
          <p:cNvPr id="17" name="Rectangle 16"/>
          <p:cNvSpPr/>
          <p:nvPr/>
        </p:nvSpPr>
        <p:spPr>
          <a:xfrm>
            <a:off x="1260475" y="1125538"/>
            <a:ext cx="3311525" cy="2308225"/>
          </a:xfrm>
          <a:prstGeom prst="rect">
            <a:avLst/>
          </a:prstGeom>
        </p:spPr>
        <p:txBody>
          <a:bodyPr>
            <a:spAutoFit/>
          </a:bodyPr>
          <a:lstStyle/>
          <a:p>
            <a:pPr algn="just" fontAlgn="auto">
              <a:lnSpc>
                <a:spcPct val="150000"/>
              </a:lnSpc>
              <a:spcBef>
                <a:spcPts val="0"/>
              </a:spcBef>
              <a:spcAft>
                <a:spcPts val="0"/>
              </a:spcAft>
              <a:defRPr/>
            </a:pPr>
            <a:r>
              <a:rPr lang="fr-FR" sz="1200" b="1" dirty="0">
                <a:solidFill>
                  <a:schemeClr val="tx1">
                    <a:lumMod val="75000"/>
                    <a:lumOff val="25000"/>
                  </a:schemeClr>
                </a:solidFill>
                <a:latin typeface="Verdana" pitchFamily="34" charset="0"/>
                <a:ea typeface="Verdana" pitchFamily="34" charset="0"/>
                <a:cs typeface="Verdana" pitchFamily="34" charset="0"/>
              </a:rPr>
              <a:t>Leasecom</a:t>
            </a:r>
            <a:r>
              <a:rPr lang="fr-FR" sz="1200" dirty="0">
                <a:solidFill>
                  <a:schemeClr val="tx1">
                    <a:lumMod val="75000"/>
                    <a:lumOff val="25000"/>
                  </a:schemeClr>
                </a:solidFill>
                <a:latin typeface="Verdana" pitchFamily="34" charset="0"/>
                <a:ea typeface="Verdana" pitchFamily="34" charset="0"/>
                <a:cs typeface="Verdana" pitchFamily="34" charset="0"/>
              </a:rPr>
              <a:t>, filiale du groupe </a:t>
            </a:r>
            <a:r>
              <a:rPr lang="fr-FR" sz="1200" b="1" dirty="0">
                <a:solidFill>
                  <a:schemeClr val="tx1">
                    <a:lumMod val="75000"/>
                    <a:lumOff val="25000"/>
                  </a:schemeClr>
                </a:solidFill>
                <a:latin typeface="Verdana" pitchFamily="34" charset="0"/>
                <a:ea typeface="Verdana" pitchFamily="34" charset="0"/>
                <a:cs typeface="Verdana" pitchFamily="34" charset="0"/>
              </a:rPr>
              <a:t>Crédit Mutuel Arkéa</a:t>
            </a:r>
            <a:r>
              <a:rPr lang="fr-FR" sz="1200" dirty="0">
                <a:solidFill>
                  <a:schemeClr val="tx1">
                    <a:lumMod val="75000"/>
                    <a:lumOff val="25000"/>
                  </a:schemeClr>
                </a:solidFill>
                <a:latin typeface="Verdana" pitchFamily="34" charset="0"/>
                <a:ea typeface="Verdana" pitchFamily="34" charset="0"/>
                <a:cs typeface="Verdana" pitchFamily="34" charset="0"/>
              </a:rPr>
              <a:t>, accompagne 19 000 entreprises et organisations du secteur local dans le financement de leurs investissements technologiques, équipements professionnels et gère au quotidien plus de 21 000 contrats et 840 000 biens.</a:t>
            </a:r>
          </a:p>
        </p:txBody>
      </p:sp>
      <p:pic>
        <p:nvPicPr>
          <p:cNvPr id="27653" name="Image 60" descr="filiale.png"/>
          <p:cNvPicPr>
            <a:picLocks noChangeAspect="1"/>
          </p:cNvPicPr>
          <p:nvPr/>
        </p:nvPicPr>
        <p:blipFill>
          <a:blip r:embed="rId2"/>
          <a:srcRect/>
          <a:stretch>
            <a:fillRect/>
          </a:stretch>
        </p:blipFill>
        <p:spPr bwMode="auto">
          <a:xfrm>
            <a:off x="250825" y="1196975"/>
            <a:ext cx="984250" cy="781050"/>
          </a:xfrm>
          <a:prstGeom prst="rect">
            <a:avLst/>
          </a:prstGeom>
          <a:noFill/>
          <a:ln w="9525">
            <a:noFill/>
            <a:miter lim="800000"/>
            <a:headEnd/>
            <a:tailEnd/>
          </a:ln>
        </p:spPr>
      </p:pic>
      <p:pic>
        <p:nvPicPr>
          <p:cNvPr id="66" name="Image 65" descr="CARTE-DE-FRANCE.png"/>
          <p:cNvPicPr>
            <a:picLocks noChangeAspect="1"/>
          </p:cNvPicPr>
          <p:nvPr/>
        </p:nvPicPr>
        <p:blipFill>
          <a:blip r:embed="rId3" cstate="print"/>
          <a:stretch>
            <a:fillRect/>
          </a:stretch>
        </p:blipFill>
        <p:spPr>
          <a:xfrm>
            <a:off x="1331888" y="3573016"/>
            <a:ext cx="1944216" cy="17487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2" name="Rectangle 71"/>
          <p:cNvSpPr/>
          <p:nvPr/>
        </p:nvSpPr>
        <p:spPr>
          <a:xfrm>
            <a:off x="-107950" y="188913"/>
            <a:ext cx="9504363" cy="647700"/>
          </a:xfrm>
          <a:prstGeom prst="rect">
            <a:avLst/>
          </a:prstGeom>
          <a:solidFill>
            <a:srgbClr val="833DDB"/>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fr-FR" sz="2400" b="1" dirty="0">
                <a:solidFill>
                  <a:schemeClr val="bg1"/>
                </a:solidFill>
                <a:latin typeface="Verdana" pitchFamily="34" charset="0"/>
                <a:ea typeface="Verdana" pitchFamily="34" charset="0"/>
                <a:cs typeface="Verdana" pitchFamily="34" charset="0"/>
              </a:rPr>
              <a:t>Leasecom</a:t>
            </a:r>
            <a:r>
              <a:rPr lang="fr-FR" sz="2400" dirty="0">
                <a:solidFill>
                  <a:schemeClr val="bg1"/>
                </a:solidFill>
                <a:latin typeface="Verdana" pitchFamily="34" charset="0"/>
                <a:ea typeface="Verdana" pitchFamily="34" charset="0"/>
                <a:cs typeface="Verdana" pitchFamily="34" charset="0"/>
              </a:rPr>
              <a:t>, filiale du groupe </a:t>
            </a:r>
            <a:r>
              <a:rPr lang="fr-FR" sz="2400" b="1" dirty="0">
                <a:solidFill>
                  <a:schemeClr val="bg1"/>
                </a:solidFill>
                <a:latin typeface="Verdana" pitchFamily="34" charset="0"/>
                <a:ea typeface="Verdana" pitchFamily="34" charset="0"/>
                <a:cs typeface="Verdana" pitchFamily="34" charset="0"/>
              </a:rPr>
              <a:t>Crédit Mutuel </a:t>
            </a:r>
            <a:r>
              <a:rPr lang="fr-FR" sz="2400" b="1" dirty="0" err="1">
                <a:solidFill>
                  <a:schemeClr val="bg1"/>
                </a:solidFill>
                <a:latin typeface="Verdana" pitchFamily="34" charset="0"/>
                <a:ea typeface="Verdana" pitchFamily="34" charset="0"/>
                <a:cs typeface="Verdana" pitchFamily="34" charset="0"/>
              </a:rPr>
              <a:t>Arkéa</a:t>
            </a:r>
            <a:endParaRPr lang="fr-FR" sz="3600" dirty="0">
              <a:latin typeface="Verdana" pitchFamily="34" charset="0"/>
            </a:endParaRPr>
          </a:p>
        </p:txBody>
      </p:sp>
      <p:sp>
        <p:nvSpPr>
          <p:cNvPr id="23" name="Arrondir un rectangle avec un coin diagonal 22"/>
          <p:cNvSpPr/>
          <p:nvPr/>
        </p:nvSpPr>
        <p:spPr>
          <a:xfrm>
            <a:off x="252413" y="3429000"/>
            <a:ext cx="1150937" cy="792163"/>
          </a:xfrm>
          <a:prstGeom prst="round2Diag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fr-FR" sz="900" b="1" dirty="0">
                <a:solidFill>
                  <a:schemeClr val="bg1"/>
                </a:solidFill>
                <a:latin typeface="Verdana" pitchFamily="34" charset="0"/>
              </a:rPr>
              <a:t>9  Agences réparties</a:t>
            </a:r>
            <a:br>
              <a:rPr lang="fr-FR" sz="900" b="1" dirty="0">
                <a:solidFill>
                  <a:schemeClr val="bg1"/>
                </a:solidFill>
                <a:latin typeface="Verdana" pitchFamily="34" charset="0"/>
              </a:rPr>
            </a:br>
            <a:r>
              <a:rPr lang="fr-FR" sz="900" b="1" dirty="0">
                <a:solidFill>
                  <a:schemeClr val="bg1"/>
                </a:solidFill>
                <a:latin typeface="Verdana" pitchFamily="34" charset="0"/>
              </a:rPr>
              <a:t>sur toute la France</a:t>
            </a:r>
            <a:endParaRPr lang="fr-FR" sz="900" dirty="0">
              <a:solidFill>
                <a:schemeClr val="bg1"/>
              </a:solidFill>
              <a:latin typeface="Verdana" pitchFamily="34" charset="0"/>
            </a:endParaRPr>
          </a:p>
        </p:txBody>
      </p:sp>
      <p:cxnSp>
        <p:nvCxnSpPr>
          <p:cNvPr id="28" name="Connecteur droit 27"/>
          <p:cNvCxnSpPr/>
          <p:nvPr/>
        </p:nvCxnSpPr>
        <p:spPr>
          <a:xfrm>
            <a:off x="0" y="5949950"/>
            <a:ext cx="9144000" cy="0"/>
          </a:xfrm>
          <a:prstGeom prst="line">
            <a:avLst/>
          </a:prstGeom>
          <a:ln>
            <a:prstDash val="sysDot"/>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19" name="Rectangle 18"/>
          <p:cNvSpPr/>
          <p:nvPr/>
        </p:nvSpPr>
        <p:spPr>
          <a:xfrm>
            <a:off x="250825" y="5589588"/>
            <a:ext cx="8642350" cy="72072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dirty="0">
              <a:latin typeface="Verdana" pitchFamily="34" charset="0"/>
            </a:endParaRPr>
          </a:p>
        </p:txBody>
      </p:sp>
      <p:pic>
        <p:nvPicPr>
          <p:cNvPr id="65" name="Image 64" descr="180-PERSONNES.png"/>
          <p:cNvPicPr>
            <a:picLocks noChangeAspect="1"/>
          </p:cNvPicPr>
          <p:nvPr/>
        </p:nvPicPr>
        <p:blipFill>
          <a:blip r:embed="rId4"/>
          <a:srcRect/>
          <a:stretch>
            <a:fillRect/>
          </a:stretch>
        </p:blipFill>
        <p:spPr bwMode="auto">
          <a:xfrm>
            <a:off x="323850" y="4292600"/>
            <a:ext cx="1079500" cy="657225"/>
          </a:xfrm>
          <a:prstGeom prst="rect">
            <a:avLst/>
          </a:prstGeom>
          <a:noFill/>
          <a:ln w="9525">
            <a:noFill/>
            <a:miter lim="800000"/>
            <a:headEnd/>
            <a:tailEnd/>
          </a:ln>
        </p:spPr>
      </p:pic>
      <p:sp>
        <p:nvSpPr>
          <p:cNvPr id="27660" name="Rectangle 55"/>
          <p:cNvSpPr>
            <a:spLocks noChangeArrowheads="1"/>
          </p:cNvSpPr>
          <p:nvPr/>
        </p:nvSpPr>
        <p:spPr bwMode="auto">
          <a:xfrm>
            <a:off x="314325" y="5673725"/>
            <a:ext cx="1193800" cy="461963"/>
          </a:xfrm>
          <a:prstGeom prst="rect">
            <a:avLst/>
          </a:prstGeom>
          <a:noFill/>
          <a:ln w="9525">
            <a:noFill/>
            <a:miter lim="800000"/>
            <a:headEnd/>
            <a:tailEnd/>
          </a:ln>
        </p:spPr>
        <p:txBody>
          <a:bodyPr wrap="none">
            <a:spAutoFit/>
          </a:bodyPr>
          <a:lstStyle/>
          <a:p>
            <a:r>
              <a:rPr lang="fr-FR" sz="2400" b="1">
                <a:solidFill>
                  <a:srgbClr val="C00000"/>
                </a:solidFill>
                <a:latin typeface="Verdana" pitchFamily="34" charset="0"/>
              </a:rPr>
              <a:t>1984</a:t>
            </a:r>
          </a:p>
        </p:txBody>
      </p:sp>
      <p:sp>
        <p:nvSpPr>
          <p:cNvPr id="27661" name="Rectangle 54"/>
          <p:cNvSpPr>
            <a:spLocks noChangeArrowheads="1"/>
          </p:cNvSpPr>
          <p:nvPr/>
        </p:nvSpPr>
        <p:spPr bwMode="auto">
          <a:xfrm>
            <a:off x="1547813" y="5703888"/>
            <a:ext cx="5903912" cy="461962"/>
          </a:xfrm>
          <a:prstGeom prst="rect">
            <a:avLst/>
          </a:prstGeom>
          <a:noFill/>
          <a:ln w="9525">
            <a:noFill/>
            <a:miter lim="800000"/>
            <a:headEnd/>
            <a:tailEnd/>
          </a:ln>
        </p:spPr>
        <p:txBody>
          <a:bodyPr>
            <a:spAutoFit/>
          </a:bodyPr>
          <a:lstStyle/>
          <a:p>
            <a:pPr>
              <a:lnSpc>
                <a:spcPct val="150000"/>
              </a:lnSpc>
            </a:pPr>
            <a:r>
              <a:rPr lang="fr-FR" sz="800">
                <a:latin typeface="Verdana" pitchFamily="34" charset="0"/>
              </a:rPr>
              <a:t>Depuis 1984, Leasecom s’inscrit dans une logique d’anticipation pour proposer le meilleur à ses 1200 partenaires et clients. Cette logique s’appelle : « L’accompagnement durable ».</a:t>
            </a:r>
          </a:p>
        </p:txBody>
      </p:sp>
      <p:sp>
        <p:nvSpPr>
          <p:cNvPr id="27662" name="Espace réservé de la date 17"/>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281B1B-13D9-4DC2-B62F-319DFD0FA847}" type="datetime1">
              <a:rPr lang="fr-FR">
                <a:solidFill>
                  <a:srgbClr val="FFFFFF"/>
                </a:solidFill>
                <a:cs typeface="Arial" charset="0"/>
              </a:rPr>
              <a:pPr fontAlgn="base">
                <a:spcBef>
                  <a:spcPct val="0"/>
                </a:spcBef>
                <a:spcAft>
                  <a:spcPct val="0"/>
                </a:spcAft>
              </a:pPr>
              <a:t>03/12/2015</a:t>
            </a:fld>
            <a:endParaRPr lang="fr-FR">
              <a:solidFill>
                <a:srgbClr val="FFFFFF"/>
              </a:solidFill>
              <a:cs typeface="Arial" charset="0"/>
            </a:endParaRPr>
          </a:p>
        </p:txBody>
      </p:sp>
      <p:sp>
        <p:nvSpPr>
          <p:cNvPr id="29" name="Rectangle 5"/>
          <p:cNvSpPr txBox="1">
            <a:spLocks noChangeArrowheads="1"/>
          </p:cNvSpPr>
          <p:nvPr/>
        </p:nvSpPr>
        <p:spPr>
          <a:xfrm>
            <a:off x="5219700" y="1195388"/>
            <a:ext cx="3636963" cy="1009650"/>
          </a:xfrm>
          <a:prstGeom prst="rect">
            <a:avLst/>
          </a:prstGeom>
        </p:spPr>
        <p:txBody>
          <a:bodyPr/>
          <a:lstStyle/>
          <a:p>
            <a:pPr marL="342900" indent="-342900">
              <a:spcBef>
                <a:spcPts val="0"/>
              </a:spcBef>
              <a:defRPr/>
            </a:pPr>
            <a:r>
              <a:rPr lang="fr-FR" sz="1200" b="1" dirty="0">
                <a:solidFill>
                  <a:schemeClr val="accent6">
                    <a:lumMod val="75000"/>
                  </a:schemeClr>
                </a:solidFill>
                <a:latin typeface="Verdana" pitchFamily="34" charset="0"/>
                <a:cs typeface="+mn-cs"/>
              </a:rPr>
              <a:t>C’est aussi profiter de solutions</a:t>
            </a:r>
          </a:p>
          <a:p>
            <a:pPr marL="342900" indent="-342900">
              <a:spcBef>
                <a:spcPts val="0"/>
              </a:spcBef>
              <a:defRPr/>
            </a:pPr>
            <a:r>
              <a:rPr lang="fr-FR" sz="1200" b="1" dirty="0">
                <a:solidFill>
                  <a:schemeClr val="accent6">
                    <a:lumMod val="75000"/>
                  </a:schemeClr>
                </a:solidFill>
                <a:latin typeface="Verdana" pitchFamily="34" charset="0"/>
                <a:cs typeface="+mn-cs"/>
              </a:rPr>
              <a:t>complémentaires </a:t>
            </a:r>
            <a:r>
              <a:rPr lang="fr-FR" sz="1100" b="1" dirty="0">
                <a:solidFill>
                  <a:srgbClr val="4D4D4D"/>
                </a:solidFill>
                <a:latin typeface="Verdana" pitchFamily="34" charset="0"/>
                <a:cs typeface="+mn-cs"/>
              </a:rPr>
              <a:t>pour accélérer votre</a:t>
            </a:r>
          </a:p>
          <a:p>
            <a:pPr marL="342900" indent="-342900">
              <a:spcBef>
                <a:spcPts val="0"/>
              </a:spcBef>
              <a:defRPr/>
            </a:pPr>
            <a:r>
              <a:rPr lang="fr-FR" sz="1100" b="1" dirty="0">
                <a:solidFill>
                  <a:srgbClr val="4D4D4D"/>
                </a:solidFill>
                <a:latin typeface="Verdana" pitchFamily="34" charset="0"/>
                <a:cs typeface="+mn-cs"/>
              </a:rPr>
              <a:t>Développement …</a:t>
            </a:r>
            <a:br>
              <a:rPr lang="fr-FR" sz="1100" b="1" dirty="0">
                <a:solidFill>
                  <a:srgbClr val="4D4D4D"/>
                </a:solidFill>
                <a:latin typeface="Verdana" pitchFamily="34" charset="0"/>
                <a:cs typeface="+mn-cs"/>
              </a:rPr>
            </a:br>
            <a:endParaRPr lang="fr-FR" sz="1100" b="1" dirty="0">
              <a:solidFill>
                <a:srgbClr val="4D4D4D"/>
              </a:solidFill>
              <a:latin typeface="Verdana" pitchFamily="34" charset="0"/>
              <a:cs typeface="+mn-cs"/>
            </a:endParaRPr>
          </a:p>
          <a:p>
            <a:pPr marL="342900" indent="-342900">
              <a:spcBef>
                <a:spcPts val="0"/>
              </a:spcBef>
              <a:defRPr/>
            </a:pPr>
            <a:r>
              <a:rPr lang="fr-FR" sz="1100" dirty="0">
                <a:solidFill>
                  <a:srgbClr val="4D4D4D"/>
                </a:solidFill>
                <a:latin typeface="Verdana" pitchFamily="34" charset="0"/>
                <a:cs typeface="+mn-cs"/>
              </a:rPr>
              <a:t>UNE </a:t>
            </a:r>
            <a:r>
              <a:rPr lang="fr-FR" sz="1100" b="1" dirty="0">
                <a:solidFill>
                  <a:srgbClr val="4D4D4D"/>
                </a:solidFill>
                <a:latin typeface="Verdana" pitchFamily="34" charset="0"/>
                <a:cs typeface="+mn-cs"/>
              </a:rPr>
              <a:t>OFFRE GLOBALE</a:t>
            </a:r>
            <a:r>
              <a:rPr lang="fr-FR" sz="1100" dirty="0">
                <a:solidFill>
                  <a:srgbClr val="4D4D4D"/>
                </a:solidFill>
                <a:latin typeface="Verdana" pitchFamily="34" charset="0"/>
                <a:cs typeface="+mn-cs"/>
              </a:rPr>
              <a:t> EN PARTENARIAT </a:t>
            </a:r>
          </a:p>
          <a:p>
            <a:pPr marL="342900" indent="-342900">
              <a:spcBef>
                <a:spcPts val="0"/>
              </a:spcBef>
              <a:defRPr/>
            </a:pPr>
            <a:r>
              <a:rPr lang="fr-FR" sz="1100" dirty="0">
                <a:solidFill>
                  <a:srgbClr val="4D4D4D"/>
                </a:solidFill>
                <a:latin typeface="Verdana" pitchFamily="34" charset="0"/>
                <a:cs typeface="+mn-cs"/>
              </a:rPr>
              <a:t>avec le </a:t>
            </a:r>
            <a:r>
              <a:rPr lang="fr-FR" sz="1100" b="1" dirty="0">
                <a:solidFill>
                  <a:srgbClr val="4D4D4D"/>
                </a:solidFill>
                <a:latin typeface="Verdana" pitchFamily="34" charset="0"/>
                <a:cs typeface="+mn-cs"/>
              </a:rPr>
              <a:t>CRÉDIT MUTUEL ARKÉA </a:t>
            </a:r>
          </a:p>
        </p:txBody>
      </p:sp>
      <p:graphicFrame>
        <p:nvGraphicFramePr>
          <p:cNvPr id="30" name="Diagramme 29"/>
          <p:cNvGraphicFramePr/>
          <p:nvPr/>
        </p:nvGraphicFramePr>
        <p:xfrm>
          <a:off x="5004048" y="2492896"/>
          <a:ext cx="4032448" cy="27363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strips(downRight)">
                                      <p:cBhvr>
                                        <p:cTn id="7" dur="500"/>
                                        <p:tgtEl>
                                          <p:spTgt spid="72"/>
                                        </p:tgtEl>
                                      </p:cBhvr>
                                    </p:animEffect>
                                  </p:childTnLst>
                                </p:cTn>
                              </p:par>
                              <p:par>
                                <p:cTn id="8" presetID="2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wedge">
                                      <p:cBhvr>
                                        <p:cTn id="10"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4"/>
          <p:cNvSpPr>
            <a:spLocks noGrp="1"/>
          </p:cNvSpPr>
          <p:nvPr>
            <p:ph type="sldNum" sz="quarter" idx="12"/>
          </p:nvPr>
        </p:nvSpPr>
        <p:spPr/>
        <p:txBody>
          <a:bodyPr/>
          <a:lstStyle/>
          <a:p>
            <a:pPr>
              <a:defRPr/>
            </a:pPr>
            <a:fld id="{7058B546-3E04-4CB6-A131-F4C40D502EF1}" type="slidenum">
              <a:rPr lang="fr-FR">
                <a:solidFill>
                  <a:schemeClr val="tx1">
                    <a:lumMod val="95000"/>
                    <a:lumOff val="5000"/>
                  </a:schemeClr>
                </a:solidFill>
              </a:rPr>
              <a:pPr>
                <a:defRPr/>
              </a:pPr>
              <a:t>5</a:t>
            </a:fld>
            <a:endParaRPr lang="fr-FR">
              <a:solidFill>
                <a:schemeClr val="tx1">
                  <a:lumMod val="95000"/>
                  <a:lumOff val="5000"/>
                </a:schemeClr>
              </a:solidFill>
            </a:endParaRPr>
          </a:p>
        </p:txBody>
      </p:sp>
      <p:sp>
        <p:nvSpPr>
          <p:cNvPr id="28674" name="Rectangle 2"/>
          <p:cNvSpPr>
            <a:spLocks noChangeArrowheads="1"/>
          </p:cNvSpPr>
          <p:nvPr/>
        </p:nvSpPr>
        <p:spPr bwMode="auto">
          <a:xfrm>
            <a:off x="179388" y="2349500"/>
            <a:ext cx="3887787" cy="1368425"/>
          </a:xfrm>
          <a:prstGeom prst="rect">
            <a:avLst/>
          </a:prstGeom>
          <a:noFill/>
          <a:ln w="9525">
            <a:noFill/>
            <a:miter lim="800000"/>
            <a:headEnd/>
            <a:tailEnd/>
          </a:ln>
        </p:spPr>
        <p:txBody>
          <a:bodyPr anchor="ctr"/>
          <a:lstStyle/>
          <a:p>
            <a:r>
              <a:rPr lang="fr-FR" sz="2800" b="1">
                <a:solidFill>
                  <a:srgbClr val="8344D4"/>
                </a:solidFill>
                <a:latin typeface="Verdana" pitchFamily="34" charset="0"/>
              </a:rPr>
              <a:t>leasecom</a:t>
            </a:r>
            <a:r>
              <a:rPr lang="fr-FR" sz="2800" b="1" baseline="30000">
                <a:solidFill>
                  <a:srgbClr val="8344D4"/>
                </a:solidFill>
                <a:latin typeface="Verdana" pitchFamily="34" charset="0"/>
              </a:rPr>
              <a:t>intégral</a:t>
            </a:r>
            <a:r>
              <a:rPr lang="fr-FR" sz="2400" b="1">
                <a:solidFill>
                  <a:srgbClr val="8344D4"/>
                </a:solidFill>
                <a:latin typeface="Verdana" pitchFamily="34" charset="0"/>
              </a:rPr>
              <a:t> </a:t>
            </a:r>
            <a:br>
              <a:rPr lang="fr-FR" sz="2400" b="1">
                <a:solidFill>
                  <a:srgbClr val="8344D4"/>
                </a:solidFill>
                <a:latin typeface="Verdana" pitchFamily="34" charset="0"/>
              </a:rPr>
            </a:br>
            <a:r>
              <a:rPr lang="fr-FR" sz="2000">
                <a:solidFill>
                  <a:srgbClr val="8344D4"/>
                </a:solidFill>
                <a:latin typeface="Verdana" pitchFamily="34" charset="0"/>
              </a:rPr>
              <a:t>la location financière évolutive pour les équipements des entreprises</a:t>
            </a:r>
          </a:p>
        </p:txBody>
      </p:sp>
      <p:sp>
        <p:nvSpPr>
          <p:cNvPr id="28675" name="Rectangle 3"/>
          <p:cNvSpPr>
            <a:spLocks noChangeArrowheads="1"/>
          </p:cNvSpPr>
          <p:nvPr/>
        </p:nvSpPr>
        <p:spPr bwMode="auto">
          <a:xfrm>
            <a:off x="179388" y="4005263"/>
            <a:ext cx="3816350" cy="1317625"/>
          </a:xfrm>
          <a:prstGeom prst="rect">
            <a:avLst/>
          </a:prstGeom>
          <a:noFill/>
          <a:ln w="9525">
            <a:noFill/>
            <a:miter lim="800000"/>
            <a:headEnd/>
            <a:tailEnd/>
          </a:ln>
        </p:spPr>
        <p:txBody>
          <a:bodyPr>
            <a:spAutoFit/>
          </a:bodyPr>
          <a:lstStyle/>
          <a:p>
            <a:pPr marL="342900" indent="-342900" algn="just"/>
            <a:r>
              <a:rPr lang="fr-FR" sz="2000" b="1">
                <a:solidFill>
                  <a:srgbClr val="4D4D4D"/>
                </a:solidFill>
                <a:latin typeface="Verdana" pitchFamily="34" charset="0"/>
              </a:rPr>
              <a:t>Faciliter l’accès aux</a:t>
            </a:r>
          </a:p>
          <a:p>
            <a:pPr marL="342900" indent="-342900" algn="just"/>
            <a:r>
              <a:rPr lang="fr-FR" sz="2000" b="1">
                <a:solidFill>
                  <a:srgbClr val="4D4D4D"/>
                </a:solidFill>
                <a:latin typeface="Verdana" pitchFamily="34" charset="0"/>
              </a:rPr>
              <a:t>nouveaux équipements</a:t>
            </a:r>
          </a:p>
          <a:p>
            <a:pPr marL="342900" indent="-342900" algn="just"/>
            <a:r>
              <a:rPr lang="fr-FR" sz="2000" b="1">
                <a:solidFill>
                  <a:srgbClr val="4D4D4D"/>
                </a:solidFill>
                <a:latin typeface="Verdana" pitchFamily="34" charset="0"/>
              </a:rPr>
              <a:t>professionnels</a:t>
            </a:r>
            <a:endParaRPr lang="fr-FR" b="1">
              <a:solidFill>
                <a:schemeClr val="bg2"/>
              </a:solidFill>
              <a:latin typeface="Verdana" pitchFamily="34" charset="0"/>
            </a:endParaRPr>
          </a:p>
          <a:p>
            <a:pPr marL="342900" indent="-342900" algn="ctr">
              <a:spcBef>
                <a:spcPct val="20000"/>
              </a:spcBef>
              <a:buClr>
                <a:srgbClr val="8344D4"/>
              </a:buClr>
              <a:buFont typeface="Wingdings" pitchFamily="2" charset="2"/>
              <a:buNone/>
            </a:pPr>
            <a:endParaRPr lang="fr-FR" sz="1700">
              <a:solidFill>
                <a:schemeClr val="bg2"/>
              </a:solidFill>
              <a:latin typeface="Verdana" pitchFamily="34" charset="0"/>
            </a:endParaRPr>
          </a:p>
        </p:txBody>
      </p:sp>
      <p:sp>
        <p:nvSpPr>
          <p:cNvPr id="28676" name="Espace réservé de la date 5"/>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2A20B9-03FD-4758-9DE2-7B2BE7974302}" type="datetime1">
              <a:rPr lang="fr-FR">
                <a:solidFill>
                  <a:srgbClr val="0D0D0D"/>
                </a:solidFill>
                <a:cs typeface="Arial" charset="0"/>
              </a:rPr>
              <a:pPr fontAlgn="base">
                <a:spcBef>
                  <a:spcPct val="0"/>
                </a:spcBef>
                <a:spcAft>
                  <a:spcPct val="0"/>
                </a:spcAft>
              </a:pPr>
              <a:t>03/12/2015</a:t>
            </a:fld>
            <a:endParaRPr lang="fr-FR">
              <a:solidFill>
                <a:srgbClr val="0D0D0D"/>
              </a:solidFill>
              <a:cs typeface="Arial" charset="0"/>
            </a:endParaRPr>
          </a:p>
        </p:txBody>
      </p:sp>
      <p:sp>
        <p:nvSpPr>
          <p:cNvPr id="7" name="Espace réservé du pied de page 6"/>
          <p:cNvSpPr>
            <a:spLocks noGrp="1"/>
          </p:cNvSpPr>
          <p:nvPr>
            <p:ph type="ftr" sz="quarter" idx="11"/>
          </p:nvPr>
        </p:nvSpPr>
        <p:spPr/>
        <p:txBody>
          <a:bodyPr/>
          <a:lstStyle/>
          <a:p>
            <a:pPr>
              <a:defRPr/>
            </a:pPr>
            <a:r>
              <a:rPr lang="fr-FR"/>
              <a:t>Votre développement a de l’Avenir</a:t>
            </a:r>
          </a:p>
        </p:txBody>
      </p:sp>
      <p:sp>
        <p:nvSpPr>
          <p:cNvPr id="8" name="Text Box 4"/>
          <p:cNvSpPr txBox="1">
            <a:spLocks noChangeArrowheads="1"/>
          </p:cNvSpPr>
          <p:nvPr/>
        </p:nvSpPr>
        <p:spPr bwMode="auto">
          <a:xfrm>
            <a:off x="250825" y="5516563"/>
            <a:ext cx="2665413" cy="27781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r>
              <a:rPr lang="fr-FR" sz="1200" b="1" dirty="0">
                <a:solidFill>
                  <a:srgbClr val="833DDB"/>
                </a:solidFill>
                <a:latin typeface="Verdana" pitchFamily="34" charset="0"/>
              </a:rPr>
              <a:t>PME - PMI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5288" y="4365625"/>
            <a:ext cx="8569325" cy="115093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fr-FR" dirty="0">
              <a:latin typeface="Verdana" pitchFamily="34" charset="0"/>
            </a:endParaRPr>
          </a:p>
        </p:txBody>
      </p:sp>
      <p:sp>
        <p:nvSpPr>
          <p:cNvPr id="32784" name="Rectangle 161"/>
          <p:cNvSpPr>
            <a:spLocks noGrp="1" noChangeArrowheads="1"/>
          </p:cNvSpPr>
          <p:nvPr>
            <p:ph type="title"/>
          </p:nvPr>
        </p:nvSpPr>
        <p:spPr>
          <a:xfrm>
            <a:off x="2195513" y="0"/>
            <a:ext cx="6948487" cy="692150"/>
          </a:xfrm>
        </p:spPr>
        <p:txBody>
          <a:bodyPr/>
          <a:lstStyle/>
          <a:p>
            <a:pPr eaLnBrk="1" hangingPunct="1">
              <a:defRPr/>
            </a:pPr>
            <a:r>
              <a:rPr lang="fr-FR" dirty="0" err="1" smtClean="0">
                <a:solidFill>
                  <a:schemeClr val="tx1">
                    <a:lumMod val="65000"/>
                    <a:lumOff val="35000"/>
                  </a:schemeClr>
                </a:solidFill>
              </a:rPr>
              <a:t>leasecom</a:t>
            </a:r>
            <a:r>
              <a:rPr lang="fr-FR" baseline="40000" dirty="0" err="1" smtClean="0">
                <a:solidFill>
                  <a:schemeClr val="tx1">
                    <a:lumMod val="65000"/>
                    <a:lumOff val="35000"/>
                  </a:schemeClr>
                </a:solidFill>
              </a:rPr>
              <a:t>intégral</a:t>
            </a:r>
            <a:endParaRPr lang="fr-FR" baseline="40000" dirty="0" smtClean="0">
              <a:solidFill>
                <a:schemeClr val="tx1">
                  <a:lumMod val="65000"/>
                  <a:lumOff val="35000"/>
                </a:schemeClr>
              </a:solidFill>
            </a:endParaRPr>
          </a:p>
        </p:txBody>
      </p:sp>
      <p:sp>
        <p:nvSpPr>
          <p:cNvPr id="29699" name="Rectangle 162"/>
          <p:cNvSpPr>
            <a:spLocks noGrp="1" noChangeArrowheads="1"/>
          </p:cNvSpPr>
          <p:nvPr>
            <p:ph idx="1"/>
          </p:nvPr>
        </p:nvSpPr>
        <p:spPr>
          <a:xfrm>
            <a:off x="684213" y="1268413"/>
            <a:ext cx="8229600" cy="4525962"/>
          </a:xfrm>
        </p:spPr>
        <p:txBody>
          <a:bodyPr/>
          <a:lstStyle/>
          <a:p>
            <a:pPr eaLnBrk="1" hangingPunct="1"/>
            <a:r>
              <a:rPr lang="fr-FR" sz="1100" b="1" smtClean="0"/>
              <a:t>Etaler la charge</a:t>
            </a:r>
            <a:r>
              <a:rPr lang="fr-FR" sz="1100" smtClean="0"/>
              <a:t> sur la durée d’utilisation des équipements</a:t>
            </a:r>
            <a:br>
              <a:rPr lang="fr-FR" sz="1100" smtClean="0"/>
            </a:br>
            <a:r>
              <a:rPr lang="fr-FR" sz="1100" smtClean="0"/>
              <a:t>&amp; </a:t>
            </a:r>
            <a:r>
              <a:rPr lang="fr-FR" sz="1100" b="1" smtClean="0"/>
              <a:t>optimiser la trésorerie.</a:t>
            </a:r>
            <a:br>
              <a:rPr lang="fr-FR" sz="1100" b="1" smtClean="0"/>
            </a:br>
            <a:endParaRPr lang="fr-FR" sz="1100" b="1" smtClean="0"/>
          </a:p>
          <a:p>
            <a:pPr eaLnBrk="1" hangingPunct="1"/>
            <a:r>
              <a:rPr lang="fr-FR" sz="1100" b="1" smtClean="0"/>
              <a:t>Concilier renouvellements des matériels, </a:t>
            </a:r>
            <a:r>
              <a:rPr lang="fr-FR" sz="1100" smtClean="0"/>
              <a:t>des logiciels et maîtrise durable des budgets.</a:t>
            </a:r>
            <a:br>
              <a:rPr lang="fr-FR" sz="1100" smtClean="0"/>
            </a:br>
            <a:endParaRPr lang="fr-FR" sz="1100" smtClean="0"/>
          </a:p>
          <a:p>
            <a:pPr eaLnBrk="1" hangingPunct="1"/>
            <a:r>
              <a:rPr lang="fr-FR" sz="1100" b="1" smtClean="0"/>
              <a:t>Conserver les ressources d’investissement </a:t>
            </a:r>
            <a:r>
              <a:rPr lang="fr-FR" sz="1100" smtClean="0"/>
              <a:t>et la capacité </a:t>
            </a:r>
            <a:br>
              <a:rPr lang="fr-FR" sz="1100" smtClean="0"/>
            </a:br>
            <a:r>
              <a:rPr lang="fr-FR" sz="1100" smtClean="0"/>
              <a:t>d’endettement.</a:t>
            </a:r>
            <a:br>
              <a:rPr lang="fr-FR" sz="1100" smtClean="0"/>
            </a:br>
            <a:endParaRPr lang="fr-FR" sz="1100" smtClean="0"/>
          </a:p>
          <a:p>
            <a:pPr eaLnBrk="1" hangingPunct="1"/>
            <a:r>
              <a:rPr lang="fr-FR" sz="1100" b="1" smtClean="0"/>
              <a:t>Optimiser les ratios bilanciels. </a:t>
            </a:r>
            <a:br>
              <a:rPr lang="fr-FR" sz="1100" b="1" smtClean="0"/>
            </a:br>
            <a:r>
              <a:rPr lang="fr-FR" sz="1100" smtClean="0"/>
              <a:t>(les loyers sont comptabilisés en comptes charges externes).</a:t>
            </a:r>
            <a:br>
              <a:rPr lang="fr-FR" sz="1100" smtClean="0"/>
            </a:br>
            <a:endParaRPr lang="fr-FR" sz="1100" smtClean="0"/>
          </a:p>
          <a:p>
            <a:pPr eaLnBrk="1" hangingPunct="1"/>
            <a:r>
              <a:rPr lang="fr-FR" sz="1100" b="1" smtClean="0"/>
              <a:t>Simplifier la gestion des équipements </a:t>
            </a:r>
            <a:r>
              <a:rPr lang="fr-FR" sz="1100" smtClean="0"/>
              <a:t>et</a:t>
            </a:r>
            <a:r>
              <a:rPr lang="fr-FR" sz="1100" b="1" smtClean="0"/>
              <a:t> </a:t>
            </a:r>
            <a:r>
              <a:rPr lang="fr-FR" sz="1100" smtClean="0"/>
              <a:t>externaliser leur cycle de fin de vie.</a:t>
            </a:r>
            <a:br>
              <a:rPr lang="fr-FR" sz="1100" smtClean="0"/>
            </a:br>
            <a:endParaRPr lang="fr-FR" sz="1100" smtClean="0"/>
          </a:p>
          <a:p>
            <a:pPr eaLnBrk="1" hangingPunct="1"/>
            <a:r>
              <a:rPr lang="fr-FR" sz="1100" b="1" smtClean="0"/>
              <a:t>Rester concentrer sur son cœur de métier</a:t>
            </a:r>
            <a:r>
              <a:rPr lang="fr-FR" sz="1100" smtClean="0"/>
              <a:t> d’origine</a:t>
            </a:r>
            <a:endParaRPr lang="fr-FR" sz="1100" b="1" smtClean="0"/>
          </a:p>
          <a:p>
            <a:pPr eaLnBrk="1" hangingPunct="1">
              <a:spcBef>
                <a:spcPct val="0"/>
              </a:spcBef>
              <a:buClr>
                <a:srgbClr val="003366"/>
              </a:buClr>
              <a:buSzPts val="1000"/>
              <a:buFont typeface="Wingdings" pitchFamily="2" charset="2"/>
              <a:buNone/>
            </a:pPr>
            <a:endParaRPr lang="fr-FR" sz="1100" smtClean="0"/>
          </a:p>
        </p:txBody>
      </p:sp>
      <p:sp>
        <p:nvSpPr>
          <p:cNvPr id="29700"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5E1DE4-7727-4897-B21F-059B34218B73}" type="slidenum">
              <a:rPr lang="fr-FR">
                <a:solidFill>
                  <a:schemeClr val="bg1"/>
                </a:solidFill>
                <a:cs typeface="Arial" charset="0"/>
              </a:rPr>
              <a:pPr fontAlgn="base">
                <a:spcBef>
                  <a:spcPct val="0"/>
                </a:spcBef>
                <a:spcAft>
                  <a:spcPct val="0"/>
                </a:spcAft>
              </a:pPr>
              <a:t>6</a:t>
            </a:fld>
            <a:endParaRPr lang="fr-FR">
              <a:solidFill>
                <a:schemeClr val="bg1"/>
              </a:solidFill>
              <a:cs typeface="Arial" charset="0"/>
            </a:endParaRPr>
          </a:p>
        </p:txBody>
      </p:sp>
      <p:sp>
        <p:nvSpPr>
          <p:cNvPr id="10" name="Arrondir un rectangle à un seul coin 9"/>
          <p:cNvSpPr/>
          <p:nvPr/>
        </p:nvSpPr>
        <p:spPr>
          <a:xfrm>
            <a:off x="1619250" y="3933825"/>
            <a:ext cx="4176713" cy="2087563"/>
          </a:xfrm>
          <a:prstGeom prst="round1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fr-FR" dirty="0">
              <a:latin typeface="Verdana" pitchFamily="34" charset="0"/>
            </a:endParaRPr>
          </a:p>
        </p:txBody>
      </p:sp>
      <p:graphicFrame>
        <p:nvGraphicFramePr>
          <p:cNvPr id="407712" name="Group 160"/>
          <p:cNvGraphicFramePr>
            <a:graphicFrameLocks noGrp="1"/>
          </p:cNvGraphicFramePr>
          <p:nvPr/>
        </p:nvGraphicFramePr>
        <p:xfrm>
          <a:off x="1619250" y="4005263"/>
          <a:ext cx="4176713" cy="2016125"/>
        </p:xfrm>
        <a:graphic>
          <a:graphicData uri="http://schemas.openxmlformats.org/drawingml/2006/table">
            <a:tbl>
              <a:tblPr/>
              <a:tblGrid>
                <a:gridCol w="2089150"/>
                <a:gridCol w="2087563"/>
              </a:tblGrid>
              <a:tr h="433580">
                <a:tc gridSpan="2">
                  <a:txBody>
                    <a:bodyPr/>
                    <a:lstStyle/>
                    <a:p>
                      <a:pPr marL="0" marR="0" lvl="0" indent="0" algn="ctr"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1000" b="1" i="0" u="none" strike="noStrike" cap="none" normalizeH="0" baseline="0" dirty="0" smtClean="0">
                          <a:ln>
                            <a:noFill/>
                          </a:ln>
                          <a:solidFill>
                            <a:srgbClr val="8344D4"/>
                          </a:solidFill>
                          <a:effectLst/>
                          <a:latin typeface="Verdana" pitchFamily="34" charset="0"/>
                        </a:rPr>
                        <a:t>Faciliter l’accès aux nouveaux équipements</a:t>
                      </a:r>
                    </a:p>
                    <a:p>
                      <a:pPr marL="0" marR="0" lvl="0" indent="0" algn="ctr"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1000" b="1" i="0" u="none" strike="noStrike" cap="none" normalizeH="0" baseline="0" dirty="0" smtClean="0">
                          <a:ln>
                            <a:noFill/>
                          </a:ln>
                          <a:solidFill>
                            <a:srgbClr val="8344D4"/>
                          </a:solidFill>
                          <a:effectLst/>
                          <a:latin typeface="Verdana" pitchFamily="34" charset="0"/>
                        </a:rPr>
                        <a:t>professionnels</a:t>
                      </a:r>
                    </a:p>
                  </a:txBody>
                  <a:tcPr horzOverflow="overflow">
                    <a:lnL cap="flat">
                      <a:noFill/>
                    </a:lnL>
                    <a:lnR cap="flat">
                      <a:noFill/>
                    </a:lnR>
                    <a:lnT cap="flat">
                      <a:noFill/>
                    </a:lnT>
                    <a:lnB>
                      <a:noFill/>
                    </a:lnB>
                    <a:lnTlToBr>
                      <a:noFill/>
                    </a:lnTlToBr>
                    <a:lnBlToTr>
                      <a:noFill/>
                    </a:lnBlToTr>
                    <a:noFill/>
                  </a:tcPr>
                </a:tc>
                <a:tc hMerge="1">
                  <a:txBody>
                    <a:bodyPr/>
                    <a:lstStyle/>
                    <a:p>
                      <a:endParaRPr lang="fr-FR"/>
                    </a:p>
                  </a:txBody>
                  <a:tcPr/>
                </a:tc>
              </a:tr>
              <a:tr h="398342">
                <a:tc>
                  <a:txBody>
                    <a:bodyPr/>
                    <a:lstStyle/>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900" b="0" i="0" u="none" strike="noStrike" cap="none" normalizeH="0" baseline="0" smtClean="0">
                          <a:ln>
                            <a:noFill/>
                          </a:ln>
                          <a:solidFill>
                            <a:srgbClr val="FFFFFF"/>
                          </a:solidFill>
                          <a:effectLst/>
                          <a:latin typeface="Verdana" pitchFamily="34" charset="0"/>
                        </a:rPr>
                        <a:t>Technologies de l’information </a:t>
                      </a:r>
                    </a:p>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900" b="0" i="0" u="none" strike="noStrike" cap="none" normalizeH="0" baseline="0" smtClean="0">
                          <a:ln>
                            <a:noFill/>
                          </a:ln>
                          <a:solidFill>
                            <a:srgbClr val="FFFFFF"/>
                          </a:solidFill>
                          <a:effectLst/>
                          <a:latin typeface="Verdana" pitchFamily="34" charset="0"/>
                        </a:rPr>
                        <a:t>&amp; de la communication</a:t>
                      </a:r>
                    </a:p>
                  </a:txBody>
                  <a:tcPr horzOverflow="overflow">
                    <a:lnL cap="flat">
                      <a:noFill/>
                    </a:lnL>
                    <a:lnR>
                      <a:noFill/>
                    </a:lnR>
                    <a:lnT>
                      <a:noFill/>
                    </a:lnT>
                    <a:lnB>
                      <a:noFill/>
                    </a:lnB>
                    <a:lnTlToBr>
                      <a:noFill/>
                    </a:lnTlToBr>
                    <a:lnBlToTr>
                      <a:noFill/>
                    </a:lnBlToTr>
                    <a:solidFill>
                      <a:srgbClr val="8344D4"/>
                    </a:solidFill>
                  </a:tcPr>
                </a:tc>
                <a:tc>
                  <a:txBody>
                    <a:bodyPr/>
                    <a:lstStyle/>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900" b="0" i="0" u="none" strike="noStrike" cap="none" normalizeH="0" baseline="0" dirty="0" err="1" smtClean="0">
                          <a:ln>
                            <a:noFill/>
                          </a:ln>
                          <a:solidFill>
                            <a:srgbClr val="FFFFFF"/>
                          </a:solidFill>
                          <a:effectLst/>
                          <a:latin typeface="Verdana" pitchFamily="34" charset="0"/>
                        </a:rPr>
                        <a:t>Equipements</a:t>
                      </a:r>
                      <a:r>
                        <a:rPr kumimoji="0" lang="fr-FR" sz="900" b="0" i="0" u="none" strike="noStrike" cap="none" normalizeH="0" baseline="0" dirty="0" smtClean="0">
                          <a:ln>
                            <a:noFill/>
                          </a:ln>
                          <a:solidFill>
                            <a:srgbClr val="FFFFFF"/>
                          </a:solidFill>
                          <a:effectLst/>
                          <a:latin typeface="Verdana" pitchFamily="34" charset="0"/>
                        </a:rPr>
                        <a:t> de l’aménagement </a:t>
                      </a:r>
                    </a:p>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900" b="0" i="0" u="none" strike="noStrike" cap="none" normalizeH="0" baseline="0" dirty="0" smtClean="0">
                          <a:ln>
                            <a:noFill/>
                          </a:ln>
                          <a:solidFill>
                            <a:srgbClr val="FFFFFF"/>
                          </a:solidFill>
                          <a:effectLst/>
                          <a:latin typeface="Verdana" pitchFamily="34" charset="0"/>
                        </a:rPr>
                        <a:t>du lieu de travail</a:t>
                      </a:r>
                    </a:p>
                  </a:txBody>
                  <a:tcPr horzOverflow="overflow">
                    <a:lnL>
                      <a:noFill/>
                    </a:lnL>
                    <a:lnR cap="flat">
                      <a:noFill/>
                    </a:lnR>
                    <a:lnT>
                      <a:noFill/>
                    </a:lnT>
                    <a:lnB>
                      <a:noFill/>
                    </a:lnB>
                    <a:lnTlToBr>
                      <a:noFill/>
                    </a:lnTlToBr>
                    <a:lnBlToTr>
                      <a:noFill/>
                    </a:lnBlToTr>
                    <a:solidFill>
                      <a:srgbClr val="8344D4"/>
                    </a:solidFill>
                  </a:tcPr>
                </a:tc>
              </a:tr>
              <a:tr h="3983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Verdana" pitchFamily="34" charset="0"/>
                        </a:rPr>
                        <a:t>Equipements de la santé</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900" b="0" i="0" u="none" strike="noStrike" cap="none" normalizeH="0" baseline="0" smtClean="0">
                          <a:ln>
                            <a:noFill/>
                          </a:ln>
                          <a:solidFill>
                            <a:schemeClr val="tx1"/>
                          </a:solidFill>
                          <a:effectLst/>
                          <a:latin typeface="Verdana" pitchFamily="34" charset="0"/>
                        </a:rPr>
                        <a:t>Equipements du commerce </a:t>
                      </a:r>
                    </a:p>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900" b="0" i="0" u="none" strike="noStrike" cap="none" normalizeH="0" baseline="0" smtClean="0">
                          <a:ln>
                            <a:noFill/>
                          </a:ln>
                          <a:solidFill>
                            <a:schemeClr val="tx1"/>
                          </a:solidFill>
                          <a:effectLst/>
                          <a:latin typeface="Verdana" pitchFamily="34" charset="0"/>
                        </a:rPr>
                        <a:t>&amp; de la distribution</a:t>
                      </a:r>
                    </a:p>
                  </a:txBody>
                  <a:tcPr horzOverflow="overflow">
                    <a:lnL>
                      <a:noFill/>
                    </a:lnL>
                    <a:lnR cap="flat">
                      <a:noFill/>
                    </a:lnR>
                    <a:lnT>
                      <a:noFill/>
                    </a:lnT>
                    <a:lnB>
                      <a:noFill/>
                    </a:lnB>
                    <a:lnTlToBr>
                      <a:noFill/>
                    </a:lnTlToBr>
                    <a:lnBlToTr>
                      <a:noFill/>
                    </a:lnBlToTr>
                    <a:noFill/>
                  </a:tcPr>
                </a:tc>
              </a:tr>
              <a:tr h="398342">
                <a:tc>
                  <a:txBody>
                    <a:bodyPr/>
                    <a:lstStyle/>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900" b="0" i="0" u="none" strike="noStrike" cap="none" normalizeH="0" baseline="0" smtClean="0">
                          <a:ln>
                            <a:noFill/>
                          </a:ln>
                          <a:solidFill>
                            <a:srgbClr val="FFFFFF"/>
                          </a:solidFill>
                          <a:effectLst/>
                          <a:latin typeface="Verdana" pitchFamily="34" charset="0"/>
                        </a:rPr>
                        <a:t>Equipements de l’industrie</a:t>
                      </a:r>
                    </a:p>
                  </a:txBody>
                  <a:tcPr horzOverflow="overflow">
                    <a:lnL cap="flat">
                      <a:noFill/>
                    </a:lnL>
                    <a:lnR>
                      <a:noFill/>
                    </a:lnR>
                    <a:lnT>
                      <a:noFill/>
                    </a:lnT>
                    <a:lnB>
                      <a:noFill/>
                    </a:lnB>
                    <a:lnTlToBr>
                      <a:noFill/>
                    </a:lnTlToBr>
                    <a:lnBlToTr>
                      <a:noFill/>
                    </a:lnBlToTr>
                    <a:solidFill>
                      <a:srgbClr val="8344D4"/>
                    </a:solidFill>
                  </a:tcPr>
                </a:tc>
                <a:tc>
                  <a:txBody>
                    <a:bodyPr/>
                    <a:lstStyle/>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900" b="0" i="0" u="none" strike="noStrike" cap="none" normalizeH="0" baseline="0" dirty="0" err="1" smtClean="0">
                          <a:ln>
                            <a:noFill/>
                          </a:ln>
                          <a:solidFill>
                            <a:srgbClr val="FFFFFF"/>
                          </a:solidFill>
                          <a:effectLst/>
                          <a:latin typeface="Verdana" pitchFamily="34" charset="0"/>
                        </a:rPr>
                        <a:t>Equipements</a:t>
                      </a:r>
                      <a:r>
                        <a:rPr kumimoji="0" lang="fr-FR" sz="900" b="0" i="0" u="none" strike="noStrike" cap="none" normalizeH="0" baseline="0" dirty="0" smtClean="0">
                          <a:ln>
                            <a:noFill/>
                          </a:ln>
                          <a:solidFill>
                            <a:srgbClr val="FFFFFF"/>
                          </a:solidFill>
                          <a:effectLst/>
                          <a:latin typeface="Verdana" pitchFamily="34" charset="0"/>
                        </a:rPr>
                        <a:t> de la sécurité </a:t>
                      </a:r>
                    </a:p>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900" b="0" i="0" u="none" strike="noStrike" cap="none" normalizeH="0" baseline="0" dirty="0" smtClean="0">
                          <a:ln>
                            <a:noFill/>
                          </a:ln>
                          <a:solidFill>
                            <a:srgbClr val="FFFFFF"/>
                          </a:solidFill>
                          <a:effectLst/>
                          <a:latin typeface="Verdana" pitchFamily="34" charset="0"/>
                        </a:rPr>
                        <a:t>des lieux &amp; des personnes</a:t>
                      </a:r>
                    </a:p>
                  </a:txBody>
                  <a:tcPr horzOverflow="overflow">
                    <a:lnL>
                      <a:noFill/>
                    </a:lnL>
                    <a:lnR cap="flat">
                      <a:noFill/>
                    </a:lnR>
                    <a:lnT>
                      <a:noFill/>
                    </a:lnT>
                    <a:lnB>
                      <a:noFill/>
                    </a:lnB>
                    <a:lnTlToBr>
                      <a:noFill/>
                    </a:lnTlToBr>
                    <a:lnBlToTr>
                      <a:noFill/>
                    </a:lnBlToTr>
                    <a:solidFill>
                      <a:srgbClr val="8344D4"/>
                    </a:solidFill>
                  </a:tcPr>
                </a:tc>
              </a:tr>
              <a:tr h="387618">
                <a:tc>
                  <a:txBody>
                    <a:bodyPr/>
                    <a:lstStyle/>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900" b="0" i="0" u="none" strike="noStrike" cap="none" normalizeH="0" baseline="0" dirty="0" err="1" smtClean="0">
                          <a:ln>
                            <a:noFill/>
                          </a:ln>
                          <a:solidFill>
                            <a:schemeClr val="tx1"/>
                          </a:solidFill>
                          <a:effectLst/>
                          <a:latin typeface="Verdana" pitchFamily="34" charset="0"/>
                        </a:rPr>
                        <a:t>Equipements</a:t>
                      </a:r>
                      <a:r>
                        <a:rPr kumimoji="0" lang="fr-FR" sz="900" b="0" i="0" u="none" strike="noStrike" cap="none" normalizeH="0" baseline="0" dirty="0" smtClean="0">
                          <a:ln>
                            <a:noFill/>
                          </a:ln>
                          <a:solidFill>
                            <a:schemeClr val="tx1"/>
                          </a:solidFill>
                          <a:effectLst/>
                          <a:latin typeface="Verdana" pitchFamily="34" charset="0"/>
                        </a:rPr>
                        <a:t> pour les</a:t>
                      </a:r>
                      <a:br>
                        <a:rPr kumimoji="0" lang="fr-FR" sz="900" b="0" i="0" u="none" strike="noStrike" cap="none" normalizeH="0" baseline="0" dirty="0" smtClean="0">
                          <a:ln>
                            <a:noFill/>
                          </a:ln>
                          <a:solidFill>
                            <a:schemeClr val="tx1"/>
                          </a:solidFill>
                          <a:effectLst/>
                          <a:latin typeface="Verdana" pitchFamily="34" charset="0"/>
                        </a:rPr>
                      </a:br>
                      <a:r>
                        <a:rPr kumimoji="0" lang="fr-FR" sz="900" b="0" i="0" u="none" strike="noStrike" cap="none" normalizeH="0" baseline="0" dirty="0" smtClean="0">
                          <a:ln>
                            <a:noFill/>
                          </a:ln>
                          <a:solidFill>
                            <a:schemeClr val="tx1"/>
                          </a:solidFill>
                          <a:effectLst/>
                          <a:latin typeface="Verdana" pitchFamily="34" charset="0"/>
                        </a:rPr>
                        <a:t>collectivités locales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8344D4"/>
                        </a:buClr>
                        <a:buSzTx/>
                        <a:buFont typeface="Wingdings" pitchFamily="2" charset="2"/>
                        <a:buNone/>
                        <a:tabLst/>
                      </a:pPr>
                      <a:r>
                        <a:rPr kumimoji="0" lang="fr-FR" sz="900" b="0" i="0" u="none" strike="noStrike" cap="none" normalizeH="0" baseline="0" dirty="0" smtClean="0">
                          <a:ln>
                            <a:noFill/>
                          </a:ln>
                          <a:solidFill>
                            <a:schemeClr val="tx1"/>
                          </a:solidFill>
                          <a:effectLst/>
                          <a:latin typeface="Verdana" pitchFamily="34" charset="0"/>
                        </a:rPr>
                        <a:t>….</a:t>
                      </a:r>
                    </a:p>
                  </a:txBody>
                  <a:tcPr horzOverflow="overflow">
                    <a:lnL>
                      <a:noFill/>
                    </a:lnL>
                    <a:lnR cap="flat">
                      <a:noFill/>
                    </a:lnR>
                    <a:lnT>
                      <a:noFill/>
                    </a:lnT>
                    <a:lnB cap="flat">
                      <a:noFill/>
                    </a:lnB>
                    <a:lnTlToBr>
                      <a:noFill/>
                    </a:lnTlToBr>
                    <a:lnBlToTr>
                      <a:noFill/>
                    </a:lnBlToTr>
                    <a:noFill/>
                  </a:tcPr>
                </a:tc>
              </a:tr>
            </a:tbl>
          </a:graphicData>
        </a:graphic>
      </p:graphicFrame>
      <p:sp>
        <p:nvSpPr>
          <p:cNvPr id="11" name="Ellipse 10"/>
          <p:cNvSpPr/>
          <p:nvPr/>
        </p:nvSpPr>
        <p:spPr>
          <a:xfrm>
            <a:off x="6660232" y="836712"/>
            <a:ext cx="1800200" cy="50405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400" b="1" dirty="0">
                <a:solidFill>
                  <a:schemeClr val="bg1"/>
                </a:solidFill>
                <a:latin typeface="Verdana" pitchFamily="34" charset="0"/>
              </a:rPr>
              <a:t>Avantages</a:t>
            </a:r>
          </a:p>
        </p:txBody>
      </p:sp>
      <p:sp>
        <p:nvSpPr>
          <p:cNvPr id="29715" name="Espace réservé de la date 1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C24FEA-263A-472F-A876-4B8D8AE07D5C}" type="datetime1">
              <a:rPr lang="fr-FR">
                <a:solidFill>
                  <a:srgbClr val="FFFFFF"/>
                </a:solidFill>
                <a:cs typeface="Arial" charset="0"/>
              </a:rPr>
              <a:pPr fontAlgn="base">
                <a:spcBef>
                  <a:spcPct val="0"/>
                </a:spcBef>
                <a:spcAft>
                  <a:spcPct val="0"/>
                </a:spcAft>
              </a:pPr>
              <a:t>03/12/2015</a:t>
            </a:fld>
            <a:endParaRPr lang="fr-FR">
              <a:solidFill>
                <a:srgbClr val="FFFFFF"/>
              </a:solidFill>
              <a:cs typeface="Arial" charset="0"/>
            </a:endParaRPr>
          </a:p>
        </p:txBody>
      </p:sp>
      <p:sp>
        <p:nvSpPr>
          <p:cNvPr id="29716" name="Espace réservé du pied de page 1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cs typeface="Arial" charset="0"/>
              </a:rPr>
              <a:t>Votre développement a de l’Avenir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defRPr/>
            </a:pPr>
            <a:r>
              <a:rPr lang="fr-FR" dirty="0" err="1" smtClean="0">
                <a:solidFill>
                  <a:schemeClr val="tx1">
                    <a:lumMod val="65000"/>
                    <a:lumOff val="35000"/>
                  </a:schemeClr>
                </a:solidFill>
              </a:rPr>
              <a:t>leasecom</a:t>
            </a:r>
            <a:r>
              <a:rPr lang="fr-FR" baseline="40000" dirty="0" err="1" smtClean="0">
                <a:solidFill>
                  <a:schemeClr val="tx1">
                    <a:lumMod val="65000"/>
                    <a:lumOff val="35000"/>
                  </a:schemeClr>
                </a:solidFill>
              </a:rPr>
              <a:t>intégral</a:t>
            </a:r>
            <a:endParaRPr lang="fr-FR" baseline="40000" dirty="0" smtClean="0">
              <a:solidFill>
                <a:schemeClr val="tx1">
                  <a:lumMod val="65000"/>
                  <a:lumOff val="35000"/>
                </a:schemeClr>
              </a:solidFill>
            </a:endParaRPr>
          </a:p>
        </p:txBody>
      </p:sp>
      <p:sp>
        <p:nvSpPr>
          <p:cNvPr id="30722" name="Rectangle 3"/>
          <p:cNvSpPr>
            <a:spLocks noGrp="1" noChangeArrowheads="1"/>
          </p:cNvSpPr>
          <p:nvPr>
            <p:ph idx="1"/>
          </p:nvPr>
        </p:nvSpPr>
        <p:spPr>
          <a:xfrm>
            <a:off x="914400" y="1557338"/>
            <a:ext cx="8229600" cy="4525962"/>
          </a:xfrm>
        </p:spPr>
        <p:txBody>
          <a:bodyPr/>
          <a:lstStyle/>
          <a:p>
            <a:pPr eaLnBrk="1" hangingPunct="1">
              <a:buFont typeface="Wingdings" pitchFamily="2" charset="2"/>
              <a:buNone/>
            </a:pPr>
            <a:r>
              <a:rPr lang="fr-FR" b="1" smtClean="0">
                <a:solidFill>
                  <a:srgbClr val="8344D4"/>
                </a:solidFill>
              </a:rPr>
              <a:t>La liberté de choisir</a:t>
            </a:r>
          </a:p>
          <a:p>
            <a:pPr eaLnBrk="1" hangingPunct="1"/>
            <a:endParaRPr lang="fr-FR" sz="1100" b="1" smtClean="0"/>
          </a:p>
          <a:p>
            <a:pPr eaLnBrk="1" hangingPunct="1"/>
            <a:r>
              <a:rPr lang="fr-FR" sz="1100" b="1" smtClean="0"/>
              <a:t>Des équipements, logiciels et services chez le revendeur de votre </a:t>
            </a:r>
          </a:p>
          <a:p>
            <a:pPr eaLnBrk="1" hangingPunct="1">
              <a:buFont typeface="Wingdings" pitchFamily="2" charset="2"/>
              <a:buNone/>
            </a:pPr>
            <a:r>
              <a:rPr lang="fr-FR" sz="1100" b="1" smtClean="0"/>
              <a:t>       choix</a:t>
            </a:r>
            <a:r>
              <a:rPr lang="fr-FR" sz="1100" smtClean="0"/>
              <a:t> ou d’utiliser les compétences du réseau de revendeurs </a:t>
            </a:r>
            <a:r>
              <a:rPr lang="fr-FR" sz="1100" b="1" smtClean="0"/>
              <a:t>leasecom</a:t>
            </a:r>
            <a:r>
              <a:rPr lang="fr-FR" sz="1100" smtClean="0"/>
              <a:t>.</a:t>
            </a:r>
          </a:p>
          <a:p>
            <a:pPr eaLnBrk="1" hangingPunct="1"/>
            <a:endParaRPr lang="fr-FR" sz="1100" smtClean="0"/>
          </a:p>
          <a:p>
            <a:pPr eaLnBrk="1" hangingPunct="1"/>
            <a:r>
              <a:rPr lang="fr-FR" sz="1100" b="1" smtClean="0"/>
              <a:t>La durée </a:t>
            </a:r>
            <a:r>
              <a:rPr lang="fr-FR" sz="1100" smtClean="0"/>
              <a:t>de votre contrat de location entre </a:t>
            </a:r>
            <a:r>
              <a:rPr lang="fr-FR" sz="1100" b="1" smtClean="0"/>
              <a:t>12 et 84 mois </a:t>
            </a:r>
            <a:r>
              <a:rPr lang="fr-FR" sz="1100" b="1" baseline="40000" smtClean="0"/>
              <a:t>(1)</a:t>
            </a:r>
            <a:r>
              <a:rPr lang="fr-FR" sz="1100" smtClean="0"/>
              <a:t>.</a:t>
            </a:r>
          </a:p>
          <a:p>
            <a:pPr eaLnBrk="1" hangingPunct="1"/>
            <a:endParaRPr lang="fr-FR" sz="1100" smtClean="0"/>
          </a:p>
          <a:p>
            <a:pPr eaLnBrk="1" hangingPunct="1"/>
            <a:r>
              <a:rPr lang="fr-FR" sz="1100" b="1" smtClean="0"/>
              <a:t>Des échéances </a:t>
            </a:r>
            <a:r>
              <a:rPr lang="fr-FR" sz="1100" smtClean="0"/>
              <a:t>mensuelles, trimestrielles, semestrielles ou annuelles.</a:t>
            </a:r>
          </a:p>
          <a:p>
            <a:pPr eaLnBrk="1" hangingPunct="1"/>
            <a:endParaRPr lang="fr-FR" sz="1100" smtClean="0"/>
          </a:p>
          <a:p>
            <a:pPr eaLnBrk="1" hangingPunct="1"/>
            <a:r>
              <a:rPr lang="fr-FR" sz="1100" smtClean="0"/>
              <a:t>Des loyers linéaires, dégressifs, progressifs ou saisonnalisés</a:t>
            </a:r>
            <a:br>
              <a:rPr lang="fr-FR" sz="1100" smtClean="0"/>
            </a:br>
            <a:r>
              <a:rPr lang="fr-FR" sz="1100" b="1" smtClean="0"/>
              <a:t>qui s’adaptent entièrement à vos impératifs budgétaires</a:t>
            </a:r>
            <a:r>
              <a:rPr lang="fr-FR" sz="1100" b="1" smtClean="0">
                <a:solidFill>
                  <a:srgbClr val="8344D4"/>
                </a:solidFill>
              </a:rPr>
              <a:t>.</a:t>
            </a:r>
          </a:p>
          <a:p>
            <a:pPr eaLnBrk="1" hangingPunct="1"/>
            <a:endParaRPr lang="fr-FR" sz="1100" b="1" smtClean="0"/>
          </a:p>
          <a:p>
            <a:pPr eaLnBrk="1" hangingPunct="1"/>
            <a:r>
              <a:rPr lang="fr-FR" sz="1100" smtClean="0"/>
              <a:t>La </a:t>
            </a:r>
            <a:r>
              <a:rPr lang="fr-FR" sz="1100" b="1" smtClean="0"/>
              <a:t>restitution, la prolongation ou le renouvellement</a:t>
            </a:r>
            <a:r>
              <a:rPr lang="fr-FR" sz="1100" smtClean="0"/>
              <a:t> des </a:t>
            </a:r>
            <a:br>
              <a:rPr lang="fr-FR" sz="1100" smtClean="0"/>
            </a:br>
            <a:r>
              <a:rPr lang="fr-FR" sz="1100" smtClean="0"/>
              <a:t>équipements à la fin du contrat de location.</a:t>
            </a:r>
          </a:p>
          <a:p>
            <a:pPr eaLnBrk="1" hangingPunct="1"/>
            <a:endParaRPr lang="fr-FR" sz="1100" smtClean="0"/>
          </a:p>
          <a:p>
            <a:pPr eaLnBrk="1" hangingPunct="1"/>
            <a:r>
              <a:rPr lang="fr-FR" sz="1100" b="1" smtClean="0"/>
              <a:t>Une analyse régulière</a:t>
            </a:r>
            <a:r>
              <a:rPr lang="fr-FR" sz="1100" smtClean="0"/>
              <a:t> des équipements en location pour </a:t>
            </a:r>
            <a:br>
              <a:rPr lang="fr-FR" sz="1100" smtClean="0"/>
            </a:br>
            <a:r>
              <a:rPr lang="fr-FR" sz="1100" smtClean="0"/>
              <a:t>optimiser leur gestion (l’accompagnement Essentiel).</a:t>
            </a:r>
          </a:p>
          <a:p>
            <a:pPr eaLnBrk="1" hangingPunct="1"/>
            <a:endParaRPr lang="fr-FR" sz="1100" smtClean="0"/>
          </a:p>
        </p:txBody>
      </p:sp>
      <p:sp>
        <p:nvSpPr>
          <p:cNvPr id="30723"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BD3E85-1FAE-43D0-BD70-356FE3D3E8F9}" type="slidenum">
              <a:rPr lang="fr-FR">
                <a:solidFill>
                  <a:schemeClr val="bg1"/>
                </a:solidFill>
                <a:cs typeface="Arial" charset="0"/>
              </a:rPr>
              <a:pPr fontAlgn="base">
                <a:spcBef>
                  <a:spcPct val="0"/>
                </a:spcBef>
                <a:spcAft>
                  <a:spcPct val="0"/>
                </a:spcAft>
              </a:pPr>
              <a:t>7</a:t>
            </a:fld>
            <a:endParaRPr lang="fr-FR">
              <a:solidFill>
                <a:schemeClr val="bg1"/>
              </a:solidFill>
              <a:cs typeface="Arial" charset="0"/>
            </a:endParaRPr>
          </a:p>
        </p:txBody>
      </p:sp>
      <p:sp>
        <p:nvSpPr>
          <p:cNvPr id="30724" name="Text Box 4"/>
          <p:cNvSpPr txBox="1">
            <a:spLocks noChangeArrowheads="1"/>
          </p:cNvSpPr>
          <p:nvPr/>
        </p:nvSpPr>
        <p:spPr bwMode="auto">
          <a:xfrm>
            <a:off x="971550" y="5805488"/>
            <a:ext cx="2325688" cy="198437"/>
          </a:xfrm>
          <a:prstGeom prst="rect">
            <a:avLst/>
          </a:prstGeom>
          <a:noFill/>
          <a:ln w="9525" algn="ctr">
            <a:noFill/>
            <a:miter lim="800000"/>
            <a:headEnd/>
            <a:tailEnd/>
          </a:ln>
        </p:spPr>
        <p:txBody>
          <a:bodyPr wrap="none">
            <a:spAutoFit/>
          </a:bodyPr>
          <a:lstStyle/>
          <a:p>
            <a:pPr algn="ctr"/>
            <a:r>
              <a:rPr lang="fr-FR" sz="700">
                <a:latin typeface="Verdana" pitchFamily="34" charset="0"/>
              </a:rPr>
              <a:t>(1) En fonction de la typologie des équipements</a:t>
            </a:r>
          </a:p>
        </p:txBody>
      </p:sp>
      <p:sp>
        <p:nvSpPr>
          <p:cNvPr id="6" name="Ellipse 5"/>
          <p:cNvSpPr/>
          <p:nvPr/>
        </p:nvSpPr>
        <p:spPr>
          <a:xfrm>
            <a:off x="6660232" y="836712"/>
            <a:ext cx="1800200" cy="50405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400" b="1" dirty="0">
                <a:solidFill>
                  <a:schemeClr val="bg1"/>
                </a:solidFill>
                <a:latin typeface="Verdana" pitchFamily="34" charset="0"/>
              </a:rPr>
              <a:t>Principe</a:t>
            </a:r>
          </a:p>
        </p:txBody>
      </p:sp>
      <p:sp>
        <p:nvSpPr>
          <p:cNvPr id="30728" name="Espace réservé de la date 6"/>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57BE56-2AEF-4C31-BCD7-B51D21DC5E01}" type="datetime1">
              <a:rPr lang="fr-FR">
                <a:solidFill>
                  <a:srgbClr val="FFFFFF"/>
                </a:solidFill>
                <a:cs typeface="Arial" charset="0"/>
              </a:rPr>
              <a:pPr fontAlgn="base">
                <a:spcBef>
                  <a:spcPct val="0"/>
                </a:spcBef>
                <a:spcAft>
                  <a:spcPct val="0"/>
                </a:spcAft>
              </a:pPr>
              <a:t>03/12/2015</a:t>
            </a:fld>
            <a:endParaRPr lang="fr-FR">
              <a:solidFill>
                <a:srgbClr val="FFFFFF"/>
              </a:solidFill>
              <a:cs typeface="Arial" charset="0"/>
            </a:endParaRPr>
          </a:p>
        </p:txBody>
      </p:sp>
      <p:sp>
        <p:nvSpPr>
          <p:cNvPr id="30729" name="Espace réservé du pied de page 7"/>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cs typeface="Arial" charset="0"/>
              </a:rPr>
              <a:t>Votre développement a de l’Avenir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defRPr/>
            </a:pPr>
            <a:r>
              <a:rPr lang="fr-FR" dirty="0" err="1" smtClean="0">
                <a:solidFill>
                  <a:schemeClr val="tx1">
                    <a:lumMod val="65000"/>
                    <a:lumOff val="35000"/>
                  </a:schemeClr>
                </a:solidFill>
              </a:rPr>
              <a:t>leasecom</a:t>
            </a:r>
            <a:r>
              <a:rPr lang="fr-FR" baseline="40000" dirty="0" err="1" smtClean="0">
                <a:solidFill>
                  <a:schemeClr val="tx1">
                    <a:lumMod val="65000"/>
                    <a:lumOff val="35000"/>
                  </a:schemeClr>
                </a:solidFill>
              </a:rPr>
              <a:t>intégral</a:t>
            </a:r>
            <a:endParaRPr lang="fr-FR" baseline="40000" dirty="0" smtClean="0">
              <a:solidFill>
                <a:schemeClr val="tx1">
                  <a:lumMod val="65000"/>
                  <a:lumOff val="35000"/>
                </a:schemeClr>
              </a:solidFill>
            </a:endParaRPr>
          </a:p>
        </p:txBody>
      </p:sp>
      <p:sp>
        <p:nvSpPr>
          <p:cNvPr id="31746" name="Text Box 4"/>
          <p:cNvSpPr>
            <a:spLocks noGrp="1" noChangeArrowheads="1"/>
          </p:cNvSpPr>
          <p:nvPr>
            <p:ph idx="1"/>
          </p:nvPr>
        </p:nvSpPr>
        <p:spPr>
          <a:xfrm>
            <a:off x="755650" y="1557338"/>
            <a:ext cx="7056438" cy="4525962"/>
          </a:xfrm>
        </p:spPr>
        <p:txBody>
          <a:bodyPr/>
          <a:lstStyle/>
          <a:p>
            <a:pPr eaLnBrk="1" hangingPunct="1">
              <a:buFont typeface="Wingdings" pitchFamily="2" charset="2"/>
              <a:buNone/>
            </a:pPr>
            <a:r>
              <a:rPr lang="fr-FR" b="1" smtClean="0">
                <a:solidFill>
                  <a:srgbClr val="8344D4"/>
                </a:solidFill>
              </a:rPr>
              <a:t>Une solution globale et évolutive :</a:t>
            </a:r>
          </a:p>
          <a:p>
            <a:pPr eaLnBrk="1" hangingPunct="1"/>
            <a:endParaRPr lang="fr-FR" b="1" smtClean="0">
              <a:solidFill>
                <a:srgbClr val="8344D4"/>
              </a:solidFill>
            </a:endParaRPr>
          </a:p>
          <a:p>
            <a:pPr eaLnBrk="1" hangingPunct="1"/>
            <a:r>
              <a:rPr lang="fr-FR" sz="1100" b="1" smtClean="0"/>
              <a:t>Un contrat qui intègre la globalité de votre projet : </a:t>
            </a:r>
            <a:r>
              <a:rPr lang="fr-FR" sz="1100" smtClean="0"/>
              <a:t>matériels, logiciels et services </a:t>
            </a:r>
            <a:br>
              <a:rPr lang="fr-FR" sz="1100" smtClean="0"/>
            </a:br>
            <a:r>
              <a:rPr lang="fr-FR" sz="1100" smtClean="0"/>
              <a:t>(ou 100% logiciel </a:t>
            </a:r>
            <a:r>
              <a:rPr lang="fr-FR" sz="1200" baseline="30000" smtClean="0"/>
              <a:t>(1)</a:t>
            </a:r>
            <a:r>
              <a:rPr lang="fr-FR" sz="1200" smtClean="0"/>
              <a:t>)</a:t>
            </a:r>
            <a:r>
              <a:rPr lang="fr-FR" sz="1100" smtClean="0"/>
              <a:t>, </a:t>
            </a:r>
            <a:r>
              <a:rPr lang="fr-FR" sz="1100" b="1" smtClean="0"/>
              <a:t>dans un seul loyer </a:t>
            </a:r>
            <a:r>
              <a:rPr lang="fr-FR" sz="1100" smtClean="0"/>
              <a:t>à</a:t>
            </a:r>
            <a:r>
              <a:rPr lang="fr-FR" sz="1100" b="1" smtClean="0"/>
              <a:t> </a:t>
            </a:r>
            <a:r>
              <a:rPr lang="fr-FR" sz="1100" smtClean="0"/>
              <a:t>partir de</a:t>
            </a:r>
            <a:r>
              <a:rPr lang="fr-FR" sz="1100" b="1" smtClean="0"/>
              <a:t> 450 euros </a:t>
            </a:r>
            <a:r>
              <a:rPr lang="fr-FR" sz="1100" smtClean="0"/>
              <a:t>H.T  d’investissement.</a:t>
            </a:r>
          </a:p>
          <a:p>
            <a:pPr eaLnBrk="1" hangingPunct="1"/>
            <a:endParaRPr lang="fr-FR" sz="1100" smtClean="0"/>
          </a:p>
          <a:p>
            <a:pPr eaLnBrk="1" hangingPunct="1"/>
            <a:r>
              <a:rPr lang="fr-FR" sz="1100" b="1" smtClean="0"/>
              <a:t>Une assurance matériel multirisques et perte financière</a:t>
            </a:r>
            <a:r>
              <a:rPr lang="fr-FR" sz="1100" smtClean="0"/>
              <a:t> dédiée aux équipements professionnels intégrée.</a:t>
            </a:r>
          </a:p>
          <a:p>
            <a:pPr eaLnBrk="1" hangingPunct="1"/>
            <a:endParaRPr lang="fr-FR" sz="1100" smtClean="0"/>
          </a:p>
          <a:p>
            <a:pPr eaLnBrk="1" hangingPunct="1"/>
            <a:r>
              <a:rPr lang="fr-FR" sz="1100" b="1" smtClean="0"/>
              <a:t>La reprise </a:t>
            </a:r>
            <a:r>
              <a:rPr lang="fr-FR" sz="1200" baseline="40000" smtClean="0"/>
              <a:t>(2)</a:t>
            </a:r>
            <a:r>
              <a:rPr lang="fr-FR" sz="1200" b="1" smtClean="0"/>
              <a:t>, </a:t>
            </a:r>
            <a:r>
              <a:rPr lang="fr-FR" sz="1100" b="1" smtClean="0"/>
              <a:t>la valorisation ou le recyclage</a:t>
            </a:r>
            <a:r>
              <a:rPr lang="fr-FR" sz="1100" smtClean="0"/>
              <a:t> des équipements </a:t>
            </a:r>
            <a:br>
              <a:rPr lang="fr-FR" sz="1100" smtClean="0"/>
            </a:br>
            <a:r>
              <a:rPr lang="fr-FR" sz="1100" smtClean="0"/>
              <a:t>en fin de contrat.</a:t>
            </a:r>
          </a:p>
          <a:p>
            <a:pPr eaLnBrk="1" hangingPunct="1"/>
            <a:endParaRPr lang="fr-FR" sz="1100" smtClean="0"/>
          </a:p>
          <a:p>
            <a:pPr eaLnBrk="1" hangingPunct="1"/>
            <a:r>
              <a:rPr lang="fr-FR" sz="1100" b="1" smtClean="0"/>
              <a:t>La possibilité de renouveler une partie ou l’intégralité des équipements</a:t>
            </a:r>
            <a:r>
              <a:rPr lang="fr-FR" sz="1100" smtClean="0">
                <a:solidFill>
                  <a:srgbClr val="8344D4"/>
                </a:solidFill>
              </a:rPr>
              <a:t> </a:t>
            </a:r>
            <a:r>
              <a:rPr lang="fr-FR" sz="1100" smtClean="0"/>
              <a:t>dès le 12</a:t>
            </a:r>
            <a:r>
              <a:rPr lang="fr-FR" sz="1100" baseline="40000" smtClean="0"/>
              <a:t>ème</a:t>
            </a:r>
            <a:r>
              <a:rPr lang="fr-FR" sz="1100" smtClean="0"/>
              <a:t>  mois du contrat. Les loyers sont révisés ou non en fonction de vos impératifs budgétaires. </a:t>
            </a:r>
          </a:p>
          <a:p>
            <a:pPr eaLnBrk="1" hangingPunct="1"/>
            <a:endParaRPr lang="fr-FR" sz="1100" smtClean="0"/>
          </a:p>
          <a:p>
            <a:pPr eaLnBrk="1" hangingPunct="1"/>
            <a:r>
              <a:rPr lang="fr-FR" sz="1100" b="1" smtClean="0"/>
              <a:t>La possibilité d’ajouter </a:t>
            </a:r>
            <a:r>
              <a:rPr lang="fr-FR" sz="1100" smtClean="0"/>
              <a:t>des équipements au contrat par un simple avenant administratif à tout moment du contrat de location.</a:t>
            </a:r>
          </a:p>
          <a:p>
            <a:pPr eaLnBrk="1" hangingPunct="1"/>
            <a:endParaRPr lang="fr-FR" sz="1100" smtClean="0"/>
          </a:p>
          <a:p>
            <a:pPr eaLnBrk="1" hangingPunct="1"/>
            <a:r>
              <a:rPr lang="fr-FR" sz="1100" b="1" smtClean="0"/>
              <a:t>Le rachat et le refinancement</a:t>
            </a:r>
            <a:r>
              <a:rPr lang="fr-FR" sz="1100" smtClean="0"/>
              <a:t> possibles de vos équipements </a:t>
            </a:r>
            <a:br>
              <a:rPr lang="fr-FR" sz="1100" smtClean="0"/>
            </a:br>
            <a:r>
              <a:rPr lang="fr-FR" sz="1100" smtClean="0"/>
              <a:t>existants en location (</a:t>
            </a:r>
            <a:r>
              <a:rPr lang="fr-FR" sz="1100" b="1" smtClean="0"/>
              <a:t>leaseback</a:t>
            </a:r>
            <a:r>
              <a:rPr lang="fr-FR" sz="1100" smtClean="0"/>
              <a:t>).</a:t>
            </a:r>
          </a:p>
          <a:p>
            <a:pPr eaLnBrk="1" hangingPunct="1"/>
            <a:endParaRPr lang="fr-FR" sz="1100" smtClean="0"/>
          </a:p>
          <a:p>
            <a:pPr eaLnBrk="1" hangingPunct="1"/>
            <a:endParaRPr lang="fr-FR" sz="1100" smtClean="0"/>
          </a:p>
          <a:p>
            <a:pPr eaLnBrk="1" hangingPunct="1">
              <a:spcBef>
                <a:spcPct val="0"/>
              </a:spcBef>
              <a:buClr>
                <a:srgbClr val="003366"/>
              </a:buClr>
              <a:buFont typeface="Wingdings" pitchFamily="2" charset="2"/>
              <a:buNone/>
            </a:pPr>
            <a:endParaRPr lang="fr-FR" sz="1100" smtClean="0">
              <a:ea typeface="ＭＳ Ｐゴシック" pitchFamily="34" charset="-128"/>
            </a:endParaRPr>
          </a:p>
        </p:txBody>
      </p:sp>
      <p:sp>
        <p:nvSpPr>
          <p:cNvPr id="31747"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36F493-C949-4DE4-9370-900CEB93FCE9}" type="slidenum">
              <a:rPr lang="fr-FR">
                <a:solidFill>
                  <a:schemeClr val="bg1"/>
                </a:solidFill>
                <a:cs typeface="Arial" charset="0"/>
              </a:rPr>
              <a:pPr fontAlgn="base">
                <a:spcBef>
                  <a:spcPct val="0"/>
                </a:spcBef>
                <a:spcAft>
                  <a:spcPct val="0"/>
                </a:spcAft>
              </a:pPr>
              <a:t>8</a:t>
            </a:fld>
            <a:endParaRPr lang="fr-FR">
              <a:solidFill>
                <a:schemeClr val="bg1"/>
              </a:solidFill>
              <a:cs typeface="Arial" charset="0"/>
            </a:endParaRPr>
          </a:p>
        </p:txBody>
      </p:sp>
      <p:sp>
        <p:nvSpPr>
          <p:cNvPr id="31748" name="Text Box 5"/>
          <p:cNvSpPr txBox="1">
            <a:spLocks noChangeArrowheads="1"/>
          </p:cNvSpPr>
          <p:nvPr/>
        </p:nvSpPr>
        <p:spPr bwMode="auto">
          <a:xfrm>
            <a:off x="827088" y="5661025"/>
            <a:ext cx="4351337" cy="415925"/>
          </a:xfrm>
          <a:prstGeom prst="rect">
            <a:avLst/>
          </a:prstGeom>
          <a:noFill/>
          <a:ln w="9525" algn="ctr">
            <a:noFill/>
            <a:miter lim="800000"/>
            <a:headEnd/>
            <a:tailEnd/>
          </a:ln>
        </p:spPr>
        <p:txBody>
          <a:bodyPr wrap="none">
            <a:spAutoFit/>
          </a:bodyPr>
          <a:lstStyle/>
          <a:p>
            <a:pPr marL="342900" indent="-342900"/>
            <a:r>
              <a:rPr lang="fr-FR" sz="700">
                <a:latin typeface="Verdana" pitchFamily="34" charset="0"/>
              </a:rPr>
              <a:t>(1) Valable à partir de 1 500 € H.T d’investissement pour le 100% logiciel sur 48 mois. </a:t>
            </a:r>
          </a:p>
          <a:p>
            <a:pPr marL="342900" indent="-342900"/>
            <a:r>
              <a:rPr lang="fr-FR" sz="700">
                <a:latin typeface="Verdana" pitchFamily="34" charset="0"/>
              </a:rPr>
              <a:t>(2) Offre de services complémentaires proposée par leasecom à la fin du contrat de location</a:t>
            </a:r>
          </a:p>
          <a:p>
            <a:pPr marL="342900" indent="-342900"/>
            <a:endParaRPr lang="fr-FR" sz="700">
              <a:latin typeface="Verdana" pitchFamily="34" charset="0"/>
            </a:endParaRPr>
          </a:p>
        </p:txBody>
      </p:sp>
      <p:sp>
        <p:nvSpPr>
          <p:cNvPr id="7" name="Ellipse 6"/>
          <p:cNvSpPr/>
          <p:nvPr/>
        </p:nvSpPr>
        <p:spPr>
          <a:xfrm>
            <a:off x="6660232" y="836712"/>
            <a:ext cx="1800200" cy="50405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400" b="1" dirty="0">
                <a:solidFill>
                  <a:schemeClr val="bg1"/>
                </a:solidFill>
                <a:latin typeface="Verdana" pitchFamily="34" charset="0"/>
              </a:rPr>
              <a:t>Principe</a:t>
            </a:r>
          </a:p>
        </p:txBody>
      </p:sp>
      <p:sp>
        <p:nvSpPr>
          <p:cNvPr id="31752" name="Espace réservé de la date 7"/>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6775C6-13D8-4D43-B60D-826B65CEE3F8}" type="datetime1">
              <a:rPr lang="fr-FR">
                <a:solidFill>
                  <a:srgbClr val="FFFFFF"/>
                </a:solidFill>
                <a:cs typeface="Arial" charset="0"/>
              </a:rPr>
              <a:pPr fontAlgn="base">
                <a:spcBef>
                  <a:spcPct val="0"/>
                </a:spcBef>
                <a:spcAft>
                  <a:spcPct val="0"/>
                </a:spcAft>
              </a:pPr>
              <a:t>03/12/2015</a:t>
            </a:fld>
            <a:endParaRPr lang="fr-FR">
              <a:solidFill>
                <a:srgbClr val="FFFFFF"/>
              </a:solidFill>
              <a:cs typeface="Arial" charset="0"/>
            </a:endParaRPr>
          </a:p>
        </p:txBody>
      </p:sp>
      <p:sp>
        <p:nvSpPr>
          <p:cNvPr id="31753" name="Espace réservé du pied de page 8"/>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cs typeface="Arial" charset="0"/>
              </a:rPr>
              <a:t>Votre développement a de l’Avenir</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u numéro de diapositive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2DAC2B-60D3-4829-8A6D-6EDE7BD60B49}" type="slidenum">
              <a:rPr lang="fr-FR">
                <a:solidFill>
                  <a:schemeClr val="bg1"/>
                </a:solidFill>
                <a:cs typeface="Arial" charset="0"/>
              </a:rPr>
              <a:pPr fontAlgn="base">
                <a:spcBef>
                  <a:spcPct val="0"/>
                </a:spcBef>
                <a:spcAft>
                  <a:spcPct val="0"/>
                </a:spcAft>
              </a:pPr>
              <a:t>9</a:t>
            </a:fld>
            <a:endParaRPr lang="fr-FR">
              <a:solidFill>
                <a:schemeClr val="bg1"/>
              </a:solidFill>
              <a:cs typeface="Arial" charset="0"/>
            </a:endParaRPr>
          </a:p>
        </p:txBody>
      </p:sp>
      <p:sp>
        <p:nvSpPr>
          <p:cNvPr id="32770" name="Rectangle 2"/>
          <p:cNvSpPr>
            <a:spLocks noChangeArrowheads="1"/>
          </p:cNvSpPr>
          <p:nvPr/>
        </p:nvSpPr>
        <p:spPr bwMode="auto">
          <a:xfrm>
            <a:off x="1835150" y="836613"/>
            <a:ext cx="6248400" cy="576262"/>
          </a:xfrm>
          <a:prstGeom prst="rect">
            <a:avLst/>
          </a:prstGeom>
          <a:noFill/>
          <a:ln w="9525">
            <a:noFill/>
            <a:miter lim="800000"/>
            <a:headEnd/>
            <a:tailEnd/>
          </a:ln>
        </p:spPr>
        <p:txBody>
          <a:bodyPr lIns="0" tIns="0" rIns="0" bIns="0" anchor="ctr"/>
          <a:lstStyle/>
          <a:p>
            <a:pPr algn="r">
              <a:lnSpc>
                <a:spcPct val="90000"/>
              </a:lnSpc>
            </a:pPr>
            <a:endParaRPr lang="fr-FR" sz="2000">
              <a:solidFill>
                <a:srgbClr val="003591"/>
              </a:solidFill>
              <a:latin typeface="Verdana" pitchFamily="34" charset="0"/>
            </a:endParaRPr>
          </a:p>
        </p:txBody>
      </p:sp>
      <p:pic>
        <p:nvPicPr>
          <p:cNvPr id="32771" name="Picture 5" descr="graphique_ELC copieBIS"/>
          <p:cNvPicPr>
            <a:picLocks noChangeAspect="1" noChangeArrowheads="1"/>
          </p:cNvPicPr>
          <p:nvPr/>
        </p:nvPicPr>
        <p:blipFill>
          <a:blip r:embed="rId2"/>
          <a:srcRect/>
          <a:stretch>
            <a:fillRect/>
          </a:stretch>
        </p:blipFill>
        <p:spPr bwMode="auto">
          <a:xfrm>
            <a:off x="1762125" y="3089275"/>
            <a:ext cx="3802063" cy="2211388"/>
          </a:xfrm>
          <a:prstGeom prst="rect">
            <a:avLst/>
          </a:prstGeom>
          <a:noFill/>
          <a:ln w="9525">
            <a:noFill/>
            <a:miter lim="800000"/>
            <a:headEnd/>
            <a:tailEnd/>
          </a:ln>
        </p:spPr>
      </p:pic>
      <p:sp>
        <p:nvSpPr>
          <p:cNvPr id="32772" name="AutoShape 6"/>
          <p:cNvSpPr>
            <a:spLocks noChangeArrowheads="1"/>
          </p:cNvSpPr>
          <p:nvPr/>
        </p:nvSpPr>
        <p:spPr bwMode="auto">
          <a:xfrm>
            <a:off x="971550" y="2349500"/>
            <a:ext cx="360363" cy="360363"/>
          </a:xfrm>
          <a:prstGeom prst="roundRect">
            <a:avLst>
              <a:gd name="adj" fmla="val 16667"/>
            </a:avLst>
          </a:prstGeom>
          <a:solidFill>
            <a:srgbClr val="E58005"/>
          </a:solidFill>
          <a:ln w="9525">
            <a:noFill/>
            <a:round/>
            <a:headEnd/>
            <a:tailEnd/>
          </a:ln>
        </p:spPr>
        <p:txBody>
          <a:bodyPr wrap="none" anchor="ctr"/>
          <a:lstStyle/>
          <a:p>
            <a:pPr algn="ctr"/>
            <a:r>
              <a:rPr lang="fr-FR" b="1">
                <a:solidFill>
                  <a:srgbClr val="4D4D4D"/>
                </a:solidFill>
                <a:latin typeface="Verdana" pitchFamily="34" charset="0"/>
              </a:rPr>
              <a:t>1</a:t>
            </a:r>
          </a:p>
        </p:txBody>
      </p:sp>
      <p:sp>
        <p:nvSpPr>
          <p:cNvPr id="32773" name="Line 7"/>
          <p:cNvSpPr>
            <a:spLocks noChangeShapeType="1"/>
          </p:cNvSpPr>
          <p:nvPr/>
        </p:nvSpPr>
        <p:spPr bwMode="auto">
          <a:xfrm>
            <a:off x="1403350" y="2420938"/>
            <a:ext cx="0" cy="2808287"/>
          </a:xfrm>
          <a:prstGeom prst="line">
            <a:avLst/>
          </a:prstGeom>
          <a:noFill/>
          <a:ln w="38100" cmpd="dbl">
            <a:solidFill>
              <a:srgbClr val="E58005"/>
            </a:solidFill>
            <a:round/>
            <a:headEnd/>
            <a:tailEnd/>
          </a:ln>
        </p:spPr>
        <p:txBody>
          <a:bodyPr/>
          <a:lstStyle/>
          <a:p>
            <a:endParaRPr lang="fr-FR"/>
          </a:p>
        </p:txBody>
      </p:sp>
      <p:sp>
        <p:nvSpPr>
          <p:cNvPr id="32774" name="Text Box 8"/>
          <p:cNvSpPr txBox="1">
            <a:spLocks noChangeArrowheads="1"/>
          </p:cNvSpPr>
          <p:nvPr/>
        </p:nvSpPr>
        <p:spPr bwMode="auto">
          <a:xfrm>
            <a:off x="900113" y="1268413"/>
            <a:ext cx="6165850" cy="938212"/>
          </a:xfrm>
          <a:prstGeom prst="rect">
            <a:avLst/>
          </a:prstGeom>
          <a:noFill/>
          <a:ln w="9525">
            <a:noFill/>
            <a:miter lim="800000"/>
            <a:headEnd/>
            <a:tailEnd/>
          </a:ln>
        </p:spPr>
        <p:txBody>
          <a:bodyPr>
            <a:spAutoFit/>
          </a:bodyPr>
          <a:lstStyle/>
          <a:p>
            <a:r>
              <a:rPr lang="fr-FR" sz="2000" b="1">
                <a:solidFill>
                  <a:srgbClr val="8344D4"/>
                </a:solidFill>
                <a:latin typeface="Verdana" pitchFamily="34" charset="0"/>
              </a:rPr>
              <a:t>Le programme E.L.C </a:t>
            </a:r>
            <a:r>
              <a:rPr lang="fr-FR" sz="1000" b="1" baseline="30000">
                <a:solidFill>
                  <a:srgbClr val="8344D4"/>
                </a:solidFill>
                <a:latin typeface="Verdana" pitchFamily="34" charset="0"/>
              </a:rPr>
              <a:t>(1)</a:t>
            </a:r>
            <a:br>
              <a:rPr lang="fr-FR" sz="1000" b="1" baseline="30000">
                <a:solidFill>
                  <a:srgbClr val="8344D4"/>
                </a:solidFill>
                <a:latin typeface="Verdana" pitchFamily="34" charset="0"/>
              </a:rPr>
            </a:br>
            <a:r>
              <a:rPr lang="fr-FR" sz="1000" b="1">
                <a:solidFill>
                  <a:srgbClr val="8344D4"/>
                </a:solidFill>
                <a:latin typeface="Verdana" pitchFamily="34" charset="0"/>
              </a:rPr>
              <a:t>PROGRAMME D’EVOLUTION A LOYER CONSTANT</a:t>
            </a:r>
          </a:p>
          <a:p>
            <a:pPr>
              <a:lnSpc>
                <a:spcPct val="150000"/>
              </a:lnSpc>
            </a:pPr>
            <a:r>
              <a:rPr lang="fr-FR" sz="1000" b="1" i="1">
                <a:solidFill>
                  <a:srgbClr val="8344D4"/>
                </a:solidFill>
                <a:latin typeface="Verdana" pitchFamily="34" charset="0"/>
              </a:rPr>
              <a:t>L’évolution progressive et permanente des équipements pour un loyer identique</a:t>
            </a:r>
          </a:p>
          <a:p>
            <a:pPr>
              <a:lnSpc>
                <a:spcPct val="150000"/>
              </a:lnSpc>
            </a:pPr>
            <a:endParaRPr lang="fr-FR" sz="1000" b="1" baseline="30000">
              <a:solidFill>
                <a:srgbClr val="8344D4"/>
              </a:solidFill>
              <a:latin typeface="Verdana" pitchFamily="34" charset="0"/>
            </a:endParaRPr>
          </a:p>
        </p:txBody>
      </p:sp>
      <p:sp>
        <p:nvSpPr>
          <p:cNvPr id="32775" name="Text Box 10"/>
          <p:cNvSpPr txBox="1">
            <a:spLocks noChangeArrowheads="1"/>
          </p:cNvSpPr>
          <p:nvPr/>
        </p:nvSpPr>
        <p:spPr bwMode="auto">
          <a:xfrm>
            <a:off x="1474788" y="2320925"/>
            <a:ext cx="5400675" cy="400050"/>
          </a:xfrm>
          <a:prstGeom prst="rect">
            <a:avLst/>
          </a:prstGeom>
          <a:noFill/>
          <a:ln w="38100">
            <a:noFill/>
            <a:miter lim="800000"/>
            <a:headEnd/>
            <a:tailEnd/>
          </a:ln>
        </p:spPr>
        <p:txBody>
          <a:bodyPr>
            <a:spAutoFit/>
          </a:bodyPr>
          <a:lstStyle/>
          <a:p>
            <a:r>
              <a:rPr lang="fr-FR" sz="1000" b="1">
                <a:solidFill>
                  <a:srgbClr val="F98005"/>
                </a:solidFill>
                <a:latin typeface="Verdana" pitchFamily="34" charset="0"/>
              </a:rPr>
              <a:t>Dès le 12</a:t>
            </a:r>
            <a:r>
              <a:rPr lang="fr-FR" sz="1000" b="1" baseline="30000">
                <a:solidFill>
                  <a:srgbClr val="F98005"/>
                </a:solidFill>
                <a:latin typeface="Verdana" pitchFamily="34" charset="0"/>
              </a:rPr>
              <a:t>ème</a:t>
            </a:r>
            <a:r>
              <a:rPr lang="fr-FR" sz="1000" b="1">
                <a:solidFill>
                  <a:srgbClr val="F98005"/>
                </a:solidFill>
                <a:latin typeface="Verdana" pitchFamily="34" charset="0"/>
              </a:rPr>
              <a:t> mois, vous pouvez </a:t>
            </a:r>
            <a:r>
              <a:rPr lang="fr-FR" sz="1000" b="1" u="sng">
                <a:solidFill>
                  <a:srgbClr val="F98005"/>
                </a:solidFill>
                <a:latin typeface="Verdana" pitchFamily="34" charset="0"/>
              </a:rPr>
              <a:t>remplacer 30%</a:t>
            </a:r>
            <a:r>
              <a:rPr lang="fr-FR" sz="1000" b="1">
                <a:solidFill>
                  <a:srgbClr val="F98005"/>
                </a:solidFill>
                <a:latin typeface="Verdana" pitchFamily="34" charset="0"/>
              </a:rPr>
              <a:t> de vos équipements </a:t>
            </a:r>
            <a:br>
              <a:rPr lang="fr-FR" sz="1000" b="1">
                <a:solidFill>
                  <a:srgbClr val="F98005"/>
                </a:solidFill>
                <a:latin typeface="Verdana" pitchFamily="34" charset="0"/>
              </a:rPr>
            </a:br>
            <a:r>
              <a:rPr lang="fr-FR" sz="1000" b="1">
                <a:solidFill>
                  <a:srgbClr val="F98005"/>
                </a:solidFill>
                <a:latin typeface="Verdana" pitchFamily="34" charset="0"/>
              </a:rPr>
              <a:t>tout en conservant le même loyer sur les 36 mois suivants</a:t>
            </a:r>
            <a:r>
              <a:rPr lang="fr-FR" sz="1000">
                <a:solidFill>
                  <a:srgbClr val="F98005"/>
                </a:solidFill>
                <a:latin typeface="Verdana" pitchFamily="34" charset="0"/>
              </a:rPr>
              <a:t>.</a:t>
            </a:r>
          </a:p>
        </p:txBody>
      </p:sp>
      <p:sp>
        <p:nvSpPr>
          <p:cNvPr id="32776" name="Text Box 13"/>
          <p:cNvSpPr txBox="1">
            <a:spLocks noChangeArrowheads="1"/>
          </p:cNvSpPr>
          <p:nvPr/>
        </p:nvSpPr>
        <p:spPr bwMode="auto">
          <a:xfrm>
            <a:off x="900113" y="5661025"/>
            <a:ext cx="7704137" cy="490538"/>
          </a:xfrm>
          <a:prstGeom prst="rect">
            <a:avLst/>
          </a:prstGeom>
          <a:noFill/>
          <a:ln w="9525">
            <a:noFill/>
            <a:miter lim="800000"/>
            <a:headEnd/>
            <a:tailEnd/>
          </a:ln>
        </p:spPr>
        <p:txBody>
          <a:bodyPr>
            <a:spAutoFit/>
          </a:bodyPr>
          <a:lstStyle/>
          <a:p>
            <a:pPr eaLnBrk="0" hangingPunct="0">
              <a:lnSpc>
                <a:spcPct val="70000"/>
              </a:lnSpc>
            </a:pPr>
            <a:r>
              <a:rPr lang="fr-FR" sz="700">
                <a:latin typeface="Verdana" pitchFamily="34" charset="0"/>
              </a:rPr>
              <a:t>1-</a:t>
            </a:r>
            <a:r>
              <a:rPr lang="fr-FR" sz="3000" b="1">
                <a:latin typeface="Verdana" pitchFamily="34" charset="0"/>
              </a:rPr>
              <a:t> </a:t>
            </a:r>
            <a:r>
              <a:rPr lang="fr-FR" sz="700">
                <a:latin typeface="Verdana" pitchFamily="34" charset="0"/>
              </a:rPr>
              <a:t>Valable pour des matériels de marque, à taux de base bancaire constant et après acceptation du comité des engagements leasecom. </a:t>
            </a:r>
            <a:br>
              <a:rPr lang="fr-FR" sz="700">
                <a:latin typeface="Verdana" pitchFamily="34" charset="0"/>
              </a:rPr>
            </a:br>
            <a:r>
              <a:rPr lang="fr-FR" sz="700">
                <a:latin typeface="Verdana" pitchFamily="34" charset="0"/>
              </a:rPr>
              <a:t> Programme valable  uniquement pour les entreprises du secteur privé. </a:t>
            </a:r>
            <a:r>
              <a:rPr lang="fr-FR" sz="700">
                <a:latin typeface="Verdana" pitchFamily="34" charset="0"/>
                <a:cs typeface="Times New Roman" pitchFamily="18" charset="0"/>
              </a:rPr>
              <a:t>Liste des marques permettant l’évolution à loyer constant, disponible sur www.leasecom.fr</a:t>
            </a:r>
            <a:r>
              <a:rPr lang="fr-FR" sz="700">
                <a:latin typeface="Verdana" pitchFamily="34" charset="0"/>
              </a:rPr>
              <a:t> </a:t>
            </a:r>
          </a:p>
        </p:txBody>
      </p:sp>
      <p:sp>
        <p:nvSpPr>
          <p:cNvPr id="32777" name="Text Box 14"/>
          <p:cNvSpPr txBox="1">
            <a:spLocks noChangeArrowheads="1"/>
          </p:cNvSpPr>
          <p:nvPr/>
        </p:nvSpPr>
        <p:spPr bwMode="auto">
          <a:xfrm>
            <a:off x="900113" y="5445125"/>
            <a:ext cx="6051550" cy="244475"/>
          </a:xfrm>
          <a:prstGeom prst="rect">
            <a:avLst/>
          </a:prstGeom>
          <a:noFill/>
          <a:ln w="9525" algn="ctr">
            <a:noFill/>
            <a:miter lim="800000"/>
            <a:headEnd/>
            <a:tailEnd/>
          </a:ln>
        </p:spPr>
        <p:txBody>
          <a:bodyPr wrap="none">
            <a:spAutoFit/>
          </a:bodyPr>
          <a:lstStyle/>
          <a:p>
            <a:r>
              <a:rPr lang="fr-FR" sz="1000" b="1">
                <a:solidFill>
                  <a:srgbClr val="4D4D4D"/>
                </a:solidFill>
                <a:latin typeface="Verdana" pitchFamily="34" charset="0"/>
              </a:rPr>
              <a:t>Programme ELC disponible également pour les autres équipements professionnels</a:t>
            </a:r>
          </a:p>
        </p:txBody>
      </p:sp>
      <p:sp>
        <p:nvSpPr>
          <p:cNvPr id="13" name="Rectangle 2"/>
          <p:cNvSpPr>
            <a:spLocks noGrp="1" noChangeArrowheads="1"/>
          </p:cNvSpPr>
          <p:nvPr>
            <p:ph type="title"/>
          </p:nvPr>
        </p:nvSpPr>
        <p:spPr/>
        <p:txBody>
          <a:bodyPr/>
          <a:lstStyle/>
          <a:p>
            <a:pPr eaLnBrk="1" hangingPunct="1">
              <a:defRPr/>
            </a:pPr>
            <a:r>
              <a:rPr lang="fr-FR" dirty="0" err="1" smtClean="0">
                <a:solidFill>
                  <a:schemeClr val="tx1">
                    <a:lumMod val="65000"/>
                    <a:lumOff val="35000"/>
                  </a:schemeClr>
                </a:solidFill>
              </a:rPr>
              <a:t>leasecom</a:t>
            </a:r>
            <a:r>
              <a:rPr lang="fr-FR" baseline="40000" dirty="0" err="1" smtClean="0">
                <a:solidFill>
                  <a:schemeClr val="tx1">
                    <a:lumMod val="65000"/>
                    <a:lumOff val="35000"/>
                  </a:schemeClr>
                </a:solidFill>
              </a:rPr>
              <a:t>intégral</a:t>
            </a:r>
            <a:endParaRPr lang="fr-FR" baseline="40000" dirty="0" smtClean="0">
              <a:solidFill>
                <a:schemeClr val="tx1">
                  <a:lumMod val="65000"/>
                  <a:lumOff val="35000"/>
                </a:schemeClr>
              </a:solidFill>
            </a:endParaRPr>
          </a:p>
        </p:txBody>
      </p:sp>
      <p:sp>
        <p:nvSpPr>
          <p:cNvPr id="14" name="Ellipse 13"/>
          <p:cNvSpPr/>
          <p:nvPr/>
        </p:nvSpPr>
        <p:spPr>
          <a:xfrm>
            <a:off x="6660232" y="836712"/>
            <a:ext cx="1800200" cy="50405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fr-FR" sz="1400" b="1" dirty="0" err="1">
                <a:solidFill>
                  <a:schemeClr val="bg1"/>
                </a:solidFill>
                <a:latin typeface="Verdana" pitchFamily="34" charset="0"/>
              </a:rPr>
              <a:t>Evolution</a:t>
            </a:r>
            <a:endParaRPr lang="fr-FR" sz="1400" b="1" dirty="0">
              <a:solidFill>
                <a:schemeClr val="bg1"/>
              </a:solidFill>
              <a:latin typeface="Verdana" pitchFamily="34" charset="0"/>
            </a:endParaRPr>
          </a:p>
        </p:txBody>
      </p:sp>
      <p:sp>
        <p:nvSpPr>
          <p:cNvPr id="32782" name="Espace réservé de la date 14"/>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790340-45AC-40F1-9B4E-306DD732E350}" type="datetime1">
              <a:rPr lang="fr-FR">
                <a:solidFill>
                  <a:srgbClr val="FFFFFF"/>
                </a:solidFill>
                <a:cs typeface="Arial" charset="0"/>
              </a:rPr>
              <a:pPr fontAlgn="base">
                <a:spcBef>
                  <a:spcPct val="0"/>
                </a:spcBef>
                <a:spcAft>
                  <a:spcPct val="0"/>
                </a:spcAft>
              </a:pPr>
              <a:t>03/12/2015</a:t>
            </a:fld>
            <a:endParaRPr lang="fr-FR">
              <a:solidFill>
                <a:srgbClr val="FFFFFF"/>
              </a:solidFill>
              <a:cs typeface="Arial" charset="0"/>
            </a:endParaRPr>
          </a:p>
        </p:txBody>
      </p:sp>
      <p:sp>
        <p:nvSpPr>
          <p:cNvPr id="32783" name="Espace réservé du pied de page 15"/>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cs typeface="Arial" charset="0"/>
              </a:rPr>
              <a:t>Votre développement a de l’Avenir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INSTITUTIONN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REVEND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IEN LOU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1184</Words>
  <Application>Microsoft Office PowerPoint</Application>
  <PresentationFormat>Affichage à l'écran (4:3)</PresentationFormat>
  <Paragraphs>369</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17</vt:i4>
      </vt:variant>
    </vt:vector>
  </HeadingPairs>
  <TitlesOfParts>
    <vt:vector size="26" baseType="lpstr">
      <vt:lpstr>ＭＳ Ｐゴシック</vt:lpstr>
      <vt:lpstr>Arial</vt:lpstr>
      <vt:lpstr>Calibri</vt:lpstr>
      <vt:lpstr>Times New Roman</vt:lpstr>
      <vt:lpstr>Verdana</vt:lpstr>
      <vt:lpstr>Wingdings</vt:lpstr>
      <vt:lpstr>1_INSTITUTIONNEL</vt:lpstr>
      <vt:lpstr>2_REVENDRE</vt:lpstr>
      <vt:lpstr>3_BIEN LOUER</vt:lpstr>
      <vt:lpstr>Présentation PowerPoint</vt:lpstr>
      <vt:lpstr>L =m(métier)c(croissance)2</vt:lpstr>
      <vt:lpstr>Leasecom,  qui sommes -nous? </vt:lpstr>
      <vt:lpstr>Présentation PowerPoint</vt:lpstr>
      <vt:lpstr>Présentation PowerPoint</vt:lpstr>
      <vt:lpstr>leasecomintégral</vt:lpstr>
      <vt:lpstr>leasecomintégral</vt:lpstr>
      <vt:lpstr>leasecomintégral</vt:lpstr>
      <vt:lpstr>leasecomintégral</vt:lpstr>
      <vt:lpstr>leasecomintégral</vt:lpstr>
      <vt:lpstr>leasecomintégral</vt:lpstr>
      <vt:lpstr>leasecomintégral</vt:lpstr>
      <vt:lpstr>leasecomintégral</vt:lpstr>
      <vt:lpstr>leasecomintégral</vt:lpstr>
      <vt:lpstr>leasecomintégral</vt:lpstr>
      <vt:lpstr>leasecomintégral : quelques exemples</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dleclerc</dc:creator>
  <cp:lastModifiedBy>Emeline KEHREN</cp:lastModifiedBy>
  <cp:revision>375</cp:revision>
  <dcterms:created xsi:type="dcterms:W3CDTF">2014-03-10T14:56:50Z</dcterms:created>
  <dcterms:modified xsi:type="dcterms:W3CDTF">2015-12-03T16:56:40Z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0x010100491364C55A326F4A850E4366B3A1B04A</vt:lpwstr>
  </property>
</Properties>
</file>